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handoutMasterIdLst>
    <p:handoutMasterId r:id="rId34"/>
  </p:handoutMasterIdLst>
  <p:sldIdLst>
    <p:sldId id="263" r:id="rId2"/>
    <p:sldId id="313" r:id="rId3"/>
    <p:sldId id="274" r:id="rId4"/>
    <p:sldId id="311" r:id="rId5"/>
    <p:sldId id="276" r:id="rId6"/>
    <p:sldId id="278" r:id="rId7"/>
    <p:sldId id="285" r:id="rId8"/>
    <p:sldId id="277" r:id="rId9"/>
    <p:sldId id="279" r:id="rId10"/>
    <p:sldId id="286" r:id="rId11"/>
    <p:sldId id="282" r:id="rId12"/>
    <p:sldId id="289" r:id="rId13"/>
    <p:sldId id="287" r:id="rId14"/>
    <p:sldId id="280" r:id="rId15"/>
    <p:sldId id="288" r:id="rId16"/>
    <p:sldId id="297" r:id="rId17"/>
    <p:sldId id="298" r:id="rId18"/>
    <p:sldId id="281" r:id="rId19"/>
    <p:sldId id="290" r:id="rId20"/>
    <p:sldId id="283" r:id="rId21"/>
    <p:sldId id="306" r:id="rId22"/>
    <p:sldId id="312" r:id="rId23"/>
    <p:sldId id="299" r:id="rId24"/>
    <p:sldId id="296" r:id="rId25"/>
    <p:sldId id="294" r:id="rId26"/>
    <p:sldId id="292" r:id="rId27"/>
    <p:sldId id="295" r:id="rId28"/>
    <p:sldId id="257" r:id="rId29"/>
    <p:sldId id="259" r:id="rId30"/>
    <p:sldId id="303" r:id="rId31"/>
    <p:sldId id="309" r:id="rId32"/>
  </p:sldIdLst>
  <p:sldSz cx="9144000" cy="6858000" type="screen4x3"/>
  <p:notesSz cx="6858000" cy="9144000"/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 inndeling" id="{8ACF6A10-BF9C-4111-8906-7AFB24F1911E}">
          <p14:sldIdLst>
            <p14:sldId id="263"/>
            <p14:sldId id="313"/>
            <p14:sldId id="274"/>
            <p14:sldId id="311"/>
            <p14:sldId id="276"/>
            <p14:sldId id="278"/>
            <p14:sldId id="285"/>
            <p14:sldId id="277"/>
            <p14:sldId id="279"/>
            <p14:sldId id="286"/>
            <p14:sldId id="282"/>
            <p14:sldId id="289"/>
            <p14:sldId id="287"/>
            <p14:sldId id="280"/>
            <p14:sldId id="288"/>
            <p14:sldId id="297"/>
            <p14:sldId id="298"/>
            <p14:sldId id="281"/>
            <p14:sldId id="290"/>
            <p14:sldId id="283"/>
            <p14:sldId id="306"/>
            <p14:sldId id="312"/>
            <p14:sldId id="299"/>
            <p14:sldId id="296"/>
            <p14:sldId id="294"/>
            <p14:sldId id="292"/>
            <p14:sldId id="295"/>
            <p14:sldId id="257"/>
            <p14:sldId id="259"/>
            <p14:sldId id="303"/>
            <p14:sldId id="30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FAFC7"/>
    <a:srgbClr val="E54F46"/>
    <a:srgbClr val="E44E46"/>
    <a:srgbClr val="E65343"/>
    <a:srgbClr val="DB3F3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ddels stil 2 - aks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439" autoAdjust="0"/>
    <p:restoredTop sz="94595"/>
  </p:normalViewPr>
  <p:slideViewPr>
    <p:cSldViewPr>
      <p:cViewPr varScale="1">
        <p:scale>
          <a:sx n="104" d="100"/>
          <a:sy n="104" d="100"/>
        </p:scale>
        <p:origin x="1392" y="2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100" d="100"/>
          <a:sy n="100" d="100"/>
        </p:scale>
        <p:origin x="-3552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op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Plassholder for dato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D70CDE-D9CE-4354-94E4-1FD6DB967311}" type="datetimeFigureOut">
              <a:rPr lang="nb-NO" smtClean="0"/>
              <a:t>31.07.2022</a:t>
            </a:fld>
            <a:endParaRPr lang="nb-NO"/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5" name="Plassholder for lysbilde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A25AF9-6F74-472F-B3FF-34E5DD318366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80514458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op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Plassholder for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DDE89A-F0D7-4FF6-B2F1-98DC7792C91E}" type="datetimeFigureOut">
              <a:rPr lang="nb-NO" smtClean="0"/>
              <a:t>31.07.2022</a:t>
            </a:fld>
            <a:endParaRPr lang="nb-NO"/>
          </a:p>
        </p:txBody>
      </p:sp>
      <p:sp>
        <p:nvSpPr>
          <p:cNvPr id="4" name="Plassholder for lysbild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b-NO"/>
          </a:p>
        </p:txBody>
      </p:sp>
      <p:sp>
        <p:nvSpPr>
          <p:cNvPr id="5" name="Plassholder for nota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8A2AF7-2D85-4421-9B02-2B5F9CC3744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58844629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NO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2AF7-2D85-4421-9B02-2B5F9CC37447}" type="slidenum">
              <a:rPr lang="nb-NO" smtClean="0"/>
              <a:t>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8643774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7" name="Google Shape;11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7" name="Google Shape;11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68884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First page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 hasCustomPrompt="1"/>
          </p:nvPr>
        </p:nvSpPr>
        <p:spPr>
          <a:xfrm>
            <a:off x="1115616" y="1124744"/>
            <a:ext cx="6912768" cy="2550145"/>
          </a:xfrm>
        </p:spPr>
        <p:txBody>
          <a:bodyPr lIns="0" tIns="0" rIns="0" anchor="b" anchorCtr="0">
            <a:normAutofit/>
          </a:bodyPr>
          <a:lstStyle>
            <a:lvl1pPr marL="0" algn="ctr">
              <a:lnSpc>
                <a:spcPts val="5400"/>
              </a:lnSpc>
              <a:defRPr sz="4300" b="1" i="0" u="none" cap="none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add</a:t>
            </a:r>
            <a:r>
              <a:rPr lang="nb-NO" dirty="0"/>
              <a:t> </a:t>
            </a:r>
            <a:r>
              <a:rPr lang="nb-NO" dirty="0" err="1"/>
              <a:t>title</a:t>
            </a:r>
            <a:endParaRPr lang="nb-NO" dirty="0"/>
          </a:p>
        </p:txBody>
      </p:sp>
      <p:sp>
        <p:nvSpPr>
          <p:cNvPr id="3" name="Undertittel 2"/>
          <p:cNvSpPr>
            <a:spLocks noGrp="1"/>
          </p:cNvSpPr>
          <p:nvPr>
            <p:ph type="subTitle" idx="1" hasCustomPrompt="1"/>
          </p:nvPr>
        </p:nvSpPr>
        <p:spPr>
          <a:xfrm>
            <a:off x="1115616" y="4196680"/>
            <a:ext cx="6912768" cy="1032520"/>
          </a:xfrm>
        </p:spPr>
        <p:txBody>
          <a:bodyPr lIns="0" tIns="0" rIns="0" bIns="0">
            <a:noAutofit/>
          </a:bodyPr>
          <a:lstStyle>
            <a:lvl1pPr marL="0" indent="0" algn="ctr">
              <a:spcBef>
                <a:spcPts val="0"/>
              </a:spcBef>
              <a:buNone/>
              <a:defRPr sz="2600" baseline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add</a:t>
            </a:r>
            <a:r>
              <a:rPr lang="nb-NO" dirty="0"/>
              <a:t> </a:t>
            </a:r>
            <a:r>
              <a:rPr lang="nb-NO" dirty="0" err="1"/>
              <a:t>subtitle</a:t>
            </a:r>
            <a:endParaRPr lang="nb-NO" dirty="0"/>
          </a:p>
        </p:txBody>
      </p:sp>
      <p:pic>
        <p:nvPicPr>
          <p:cNvPr id="9" name="Bilde 8"/>
          <p:cNvPicPr preferRelativeResize="0"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6456" y="5752386"/>
            <a:ext cx="4140000" cy="720000"/>
          </a:xfrm>
          <a:prstGeom prst="rect">
            <a:avLst/>
          </a:prstGeom>
        </p:spPr>
      </p:pic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University of Bergen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7829981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page with colopho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University of Bergen</a:t>
            </a:r>
            <a:endParaRPr lang="nb-NO" dirty="0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b-NO"/>
              <a:t>PAGE </a:t>
            </a:r>
            <a:fld id="{06C54713-27B5-4268-B680-29C9FB350413}" type="slidenum">
              <a:rPr lang="nb-NO" smtClean="0"/>
              <a:pPr/>
              <a:t>‹#›</a:t>
            </a:fld>
            <a:endParaRPr lang="nb-NO" dirty="0"/>
          </a:p>
        </p:txBody>
      </p:sp>
      <p:pic>
        <p:nvPicPr>
          <p:cNvPr id="8" name="Bild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6376" y="5733256"/>
            <a:ext cx="720080" cy="72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7294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ssholder for bunn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University of Bergen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0746803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ntroduction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ssholder for innhold 2"/>
          <p:cNvSpPr>
            <a:spLocks noGrp="1"/>
          </p:cNvSpPr>
          <p:nvPr>
            <p:ph idx="1" hasCustomPrompt="1"/>
          </p:nvPr>
        </p:nvSpPr>
        <p:spPr>
          <a:xfrm>
            <a:off x="3575050" y="1883965"/>
            <a:ext cx="4813374" cy="388800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add</a:t>
            </a:r>
            <a:r>
              <a:rPr lang="nb-NO" dirty="0"/>
              <a:t> </a:t>
            </a:r>
            <a:r>
              <a:rPr lang="nb-NO" dirty="0" err="1"/>
              <a:t>text</a:t>
            </a:r>
            <a:endParaRPr lang="nb-NO" dirty="0"/>
          </a:p>
          <a:p>
            <a:pPr lvl="1"/>
            <a:r>
              <a:rPr lang="nb-NO" dirty="0"/>
              <a:t>Second </a:t>
            </a:r>
            <a:r>
              <a:rPr lang="nb-NO" dirty="0" err="1"/>
              <a:t>level</a:t>
            </a:r>
            <a:endParaRPr lang="nb-NO" dirty="0"/>
          </a:p>
          <a:p>
            <a:pPr lvl="2"/>
            <a:r>
              <a:rPr lang="nb-NO" dirty="0"/>
              <a:t>Third </a:t>
            </a:r>
            <a:r>
              <a:rPr lang="nb-NO" dirty="0" err="1"/>
              <a:t>level</a:t>
            </a:r>
            <a:endParaRPr lang="nb-NO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 hasCustomPrompt="1"/>
          </p:nvPr>
        </p:nvSpPr>
        <p:spPr>
          <a:xfrm>
            <a:off x="1022920" y="1883965"/>
            <a:ext cx="2360241" cy="3888000"/>
          </a:xfrm>
        </p:spPr>
        <p:txBody>
          <a:bodyPr>
            <a:normAutofit/>
          </a:bodyPr>
          <a:lstStyle>
            <a:lvl1pPr marL="0" indent="0">
              <a:buNone/>
              <a:defRPr sz="2600" baseline="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add</a:t>
            </a:r>
            <a:r>
              <a:rPr lang="nb-NO" dirty="0"/>
              <a:t> </a:t>
            </a:r>
            <a:r>
              <a:rPr lang="nb-NO" dirty="0" err="1"/>
              <a:t>text</a:t>
            </a:r>
            <a:endParaRPr lang="nb-NO" dirty="0"/>
          </a:p>
        </p:txBody>
      </p:sp>
      <p:sp>
        <p:nvSpPr>
          <p:cNvPr id="13" name="Tittel 1"/>
          <p:cNvSpPr>
            <a:spLocks noGrp="1"/>
          </p:cNvSpPr>
          <p:nvPr>
            <p:ph type="title" hasCustomPrompt="1"/>
          </p:nvPr>
        </p:nvSpPr>
        <p:spPr>
          <a:xfrm>
            <a:off x="1022920" y="1015007"/>
            <a:ext cx="7365504" cy="652934"/>
          </a:xfrm>
        </p:spPr>
        <p:txBody>
          <a:bodyPr/>
          <a:lstStyle>
            <a:lvl1pPr>
              <a:lnSpc>
                <a:spcPts val="4320"/>
              </a:lnSpc>
              <a:defRPr/>
            </a:lvl1pPr>
          </a:lstStyle>
          <a:p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add</a:t>
            </a:r>
            <a:r>
              <a:rPr lang="nb-NO" dirty="0"/>
              <a:t> </a:t>
            </a:r>
            <a:r>
              <a:rPr lang="nb-NO" dirty="0" err="1"/>
              <a:t>title</a:t>
            </a:r>
            <a:endParaRPr lang="nb-NO" dirty="0"/>
          </a:p>
        </p:txBody>
      </p:sp>
      <p:sp>
        <p:nvSpPr>
          <p:cNvPr id="7" name="Plassholder for dato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8" name="Plassholder for bunn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University of Bergen</a:t>
            </a:r>
            <a:endParaRPr lang="nb-NO" dirty="0"/>
          </a:p>
        </p:txBody>
      </p:sp>
      <p:sp>
        <p:nvSpPr>
          <p:cNvPr id="9" name="Plassholder for lysbilde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b-NO"/>
              <a:t>PAGE </a:t>
            </a:r>
            <a:fld id="{06C54713-27B5-4268-B680-29C9FB350413}" type="slidenum">
              <a:rPr lang="nb-NO" smtClean="0"/>
              <a:pPr/>
              <a:t>‹#›</a:t>
            </a:fld>
            <a:endParaRPr lang="nb-NO" dirty="0"/>
          </a:p>
        </p:txBody>
      </p:sp>
      <p:pic>
        <p:nvPicPr>
          <p:cNvPr id="11" name="Bilde 10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6376" y="5733256"/>
            <a:ext cx="720080" cy="72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1058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 hasCustomPrompt="1"/>
          </p:nvPr>
        </p:nvSpPr>
        <p:spPr>
          <a:xfrm>
            <a:off x="1022920" y="4653136"/>
            <a:ext cx="7365504" cy="566738"/>
          </a:xfrm>
        </p:spPr>
        <p:txBody>
          <a:bodyPr anchor="b">
            <a:normAutofit/>
          </a:bodyPr>
          <a:lstStyle>
            <a:lvl1pPr algn="l">
              <a:lnSpc>
                <a:spcPts val="3600"/>
              </a:lnSpc>
              <a:defRPr sz="3000" b="1" i="0">
                <a:solidFill>
                  <a:srgbClr val="5FAFC7"/>
                </a:solidFill>
              </a:defRPr>
            </a:lvl1pPr>
          </a:lstStyle>
          <a:p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add</a:t>
            </a:r>
            <a:r>
              <a:rPr lang="nb-NO" dirty="0"/>
              <a:t> </a:t>
            </a:r>
            <a:r>
              <a:rPr lang="nb-NO" dirty="0" err="1"/>
              <a:t>title</a:t>
            </a:r>
            <a:endParaRPr lang="nb-NO" dirty="0"/>
          </a:p>
        </p:txBody>
      </p:sp>
      <p:sp>
        <p:nvSpPr>
          <p:cNvPr id="3" name="Plassholder for bilde 2"/>
          <p:cNvSpPr>
            <a:spLocks noGrp="1"/>
          </p:cNvSpPr>
          <p:nvPr>
            <p:ph type="pic" idx="1"/>
          </p:nvPr>
        </p:nvSpPr>
        <p:spPr>
          <a:xfrm>
            <a:off x="1022920" y="908720"/>
            <a:ext cx="7380000" cy="368032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b-NO" dirty="0"/>
              <a:t>Dra bildet til plassholderen eller klikk ikonet for å legge til</a:t>
            </a:r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 hasCustomPrompt="1"/>
          </p:nvPr>
        </p:nvSpPr>
        <p:spPr>
          <a:xfrm>
            <a:off x="1022920" y="5301208"/>
            <a:ext cx="7380000" cy="804862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add</a:t>
            </a:r>
            <a:r>
              <a:rPr lang="nb-NO" dirty="0"/>
              <a:t> </a:t>
            </a:r>
            <a:r>
              <a:rPr lang="nb-NO" dirty="0" err="1"/>
              <a:t>text</a:t>
            </a:r>
            <a:endParaRPr lang="nb-NO" dirty="0"/>
          </a:p>
        </p:txBody>
      </p:sp>
      <p:sp>
        <p:nvSpPr>
          <p:cNvPr id="8" name="Plassholder for dato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9" name="Plassholder for bunntekst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University of Bergen</a:t>
            </a:r>
            <a:endParaRPr lang="nb-NO" dirty="0"/>
          </a:p>
        </p:txBody>
      </p:sp>
      <p:sp>
        <p:nvSpPr>
          <p:cNvPr id="10" name="Plassholder for lysbildenumm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b-NO"/>
              <a:t>PAGE </a:t>
            </a:r>
            <a:fld id="{06C54713-27B5-4268-B680-29C9FB350413}" type="slidenum">
              <a:rPr lang="nb-NO" smtClean="0"/>
              <a:pPr/>
              <a:t>‹#›</a:t>
            </a:fld>
            <a:endParaRPr lang="nb-NO" dirty="0"/>
          </a:p>
        </p:txBody>
      </p:sp>
      <p:pic>
        <p:nvPicPr>
          <p:cNvPr id="11" name="Bilde 10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6376" y="5733256"/>
            <a:ext cx="720080" cy="72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16686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lnSpc>
                <a:spcPts val="4320"/>
              </a:lnSpc>
              <a:defRPr baseline="0"/>
            </a:lvl1pPr>
          </a:lstStyle>
          <a:p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add</a:t>
            </a:r>
            <a:r>
              <a:rPr lang="nb-NO" dirty="0"/>
              <a:t> </a:t>
            </a:r>
            <a:r>
              <a:rPr lang="nb-NO" dirty="0" err="1"/>
              <a:t>text</a:t>
            </a:r>
            <a:endParaRPr lang="nb-NO" dirty="0"/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 hasCustomPrompt="1"/>
          </p:nvPr>
        </p:nvSpPr>
        <p:spPr>
          <a:xfrm>
            <a:off x="1022920" y="1883965"/>
            <a:ext cx="7365504" cy="3888000"/>
          </a:xfrm>
        </p:spPr>
        <p:txBody>
          <a:bodyPr vert="eaVert">
            <a:normAutofit/>
          </a:bodyPr>
          <a:lstStyle>
            <a:lvl1pPr>
              <a:defRPr sz="2600"/>
            </a:lvl1pPr>
            <a:lvl2pPr>
              <a:defRPr sz="2400" baseline="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add</a:t>
            </a:r>
            <a:r>
              <a:rPr lang="nb-NO" dirty="0"/>
              <a:t> </a:t>
            </a:r>
            <a:r>
              <a:rPr lang="nb-NO" dirty="0" err="1"/>
              <a:t>text</a:t>
            </a:r>
            <a:endParaRPr lang="nb-NO" dirty="0"/>
          </a:p>
          <a:p>
            <a:pPr lvl="1"/>
            <a:r>
              <a:rPr lang="nb-NO" dirty="0"/>
              <a:t>Second </a:t>
            </a:r>
            <a:r>
              <a:rPr lang="nb-NO" dirty="0" err="1"/>
              <a:t>level</a:t>
            </a:r>
            <a:endParaRPr lang="nb-NO" dirty="0"/>
          </a:p>
          <a:p>
            <a:pPr lvl="2"/>
            <a:r>
              <a:rPr lang="nb-NO" dirty="0"/>
              <a:t>Third </a:t>
            </a:r>
            <a:r>
              <a:rPr lang="nb-NO" dirty="0" err="1"/>
              <a:t>level</a:t>
            </a:r>
            <a:endParaRPr lang="nb-NO" dirty="0"/>
          </a:p>
        </p:txBody>
      </p:sp>
      <p:sp>
        <p:nvSpPr>
          <p:cNvPr id="7" name="Plassholder for dato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8" name="Plassholder for bunn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University of Bergen</a:t>
            </a:r>
            <a:endParaRPr lang="nb-NO" dirty="0"/>
          </a:p>
        </p:txBody>
      </p:sp>
      <p:sp>
        <p:nvSpPr>
          <p:cNvPr id="9" name="Plassholder for lysbilde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b-NO"/>
              <a:t>PAGE </a:t>
            </a:r>
            <a:fld id="{06C54713-27B5-4268-B680-29C9FB350413}" type="slidenum">
              <a:rPr lang="nb-NO" smtClean="0"/>
              <a:pPr/>
              <a:t>‹#›</a:t>
            </a:fld>
            <a:endParaRPr lang="nb-NO" dirty="0"/>
          </a:p>
        </p:txBody>
      </p:sp>
      <p:pic>
        <p:nvPicPr>
          <p:cNvPr id="10" name="Bilde 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6376" y="5733256"/>
            <a:ext cx="720080" cy="72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273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lnSpc>
                <a:spcPts val="4320"/>
              </a:lnSpc>
              <a:defRPr sz="3600" b="1" i="0"/>
            </a:lvl1pPr>
          </a:lstStyle>
          <a:p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add</a:t>
            </a:r>
            <a:r>
              <a:rPr lang="nb-NO" dirty="0"/>
              <a:t> </a:t>
            </a:r>
            <a:r>
              <a:rPr lang="nb-NO" dirty="0" err="1"/>
              <a:t>title</a:t>
            </a:r>
            <a:endParaRPr lang="nb-NO" dirty="0"/>
          </a:p>
        </p:txBody>
      </p:sp>
      <p:sp>
        <p:nvSpPr>
          <p:cNvPr id="3" name="Plassholder for innhold 2"/>
          <p:cNvSpPr>
            <a:spLocks noGrp="1"/>
          </p:cNvSpPr>
          <p:nvPr>
            <p:ph idx="1" hasCustomPrompt="1"/>
          </p:nvPr>
        </p:nvSpPr>
        <p:spPr>
          <a:xfrm>
            <a:off x="1022920" y="1883965"/>
            <a:ext cx="7365504" cy="3888000"/>
          </a:xfrm>
        </p:spPr>
        <p:txBody>
          <a:bodyPr/>
          <a:lstStyle>
            <a:lvl1pPr>
              <a:defRPr sz="2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2600">
                <a:solidFill>
                  <a:schemeClr val="tx1">
                    <a:lumMod val="75000"/>
                    <a:lumOff val="25000"/>
                  </a:schemeClr>
                </a:solidFill>
                <a:latin typeface="Myriad Pro"/>
              </a:defRPr>
            </a:lvl2pPr>
            <a:lvl3pPr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Myriad Pro"/>
              </a:defRPr>
            </a:lvl3pPr>
            <a:lvl4pPr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Myriad Pro"/>
              </a:defRPr>
            </a:lvl4pPr>
            <a:lvl5pPr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Myriad Pro"/>
              </a:defRPr>
            </a:lvl5pPr>
          </a:lstStyle>
          <a:p>
            <a:pPr lvl="0"/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add</a:t>
            </a:r>
            <a:r>
              <a:rPr lang="nb-NO" dirty="0"/>
              <a:t> </a:t>
            </a:r>
            <a:r>
              <a:rPr lang="nb-NO" dirty="0" err="1"/>
              <a:t>text</a:t>
            </a:r>
            <a:endParaRPr lang="nb-NO" dirty="0"/>
          </a:p>
        </p:txBody>
      </p:sp>
      <p:sp>
        <p:nvSpPr>
          <p:cNvPr id="7" name="Plassholder for dato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8" name="Plassholder for bunn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University of Bergen</a:t>
            </a:r>
            <a:endParaRPr lang="nb-NO" dirty="0"/>
          </a:p>
        </p:txBody>
      </p:sp>
      <p:sp>
        <p:nvSpPr>
          <p:cNvPr id="9" name="Plassholder for lysbilde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b-NO"/>
              <a:t>PAGE </a:t>
            </a:r>
            <a:fld id="{06C54713-27B5-4268-B680-29C9FB350413}" type="slidenum">
              <a:rPr lang="nb-NO" smtClean="0"/>
              <a:pPr/>
              <a:t>‹#›</a:t>
            </a:fld>
            <a:endParaRPr lang="nb-NO" dirty="0"/>
          </a:p>
        </p:txBody>
      </p:sp>
      <p:pic>
        <p:nvPicPr>
          <p:cNvPr id="10" name="Bilde 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6376" y="5733256"/>
            <a:ext cx="720080" cy="72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3538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_neutr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lnSpc>
                <a:spcPts val="4320"/>
              </a:lnSpc>
              <a:defRPr sz="3600" b="1" i="0"/>
            </a:lvl1pPr>
          </a:lstStyle>
          <a:p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add</a:t>
            </a:r>
            <a:r>
              <a:rPr lang="nb-NO" dirty="0"/>
              <a:t> </a:t>
            </a:r>
            <a:r>
              <a:rPr lang="nb-NO" dirty="0" err="1"/>
              <a:t>title</a:t>
            </a:r>
            <a:endParaRPr lang="nb-NO" dirty="0"/>
          </a:p>
        </p:txBody>
      </p:sp>
      <p:sp>
        <p:nvSpPr>
          <p:cNvPr id="3" name="Plassholder for innhold 2"/>
          <p:cNvSpPr>
            <a:spLocks noGrp="1"/>
          </p:cNvSpPr>
          <p:nvPr>
            <p:ph idx="1" hasCustomPrompt="1"/>
          </p:nvPr>
        </p:nvSpPr>
        <p:spPr>
          <a:xfrm>
            <a:off x="1022920" y="1883965"/>
            <a:ext cx="7365504" cy="3888000"/>
          </a:xfrm>
        </p:spPr>
        <p:txBody>
          <a:bodyPr/>
          <a:lstStyle>
            <a:lvl1pPr>
              <a:defRPr sz="2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2600">
                <a:solidFill>
                  <a:schemeClr val="tx1">
                    <a:lumMod val="75000"/>
                    <a:lumOff val="25000"/>
                  </a:schemeClr>
                </a:solidFill>
                <a:latin typeface="Myriad Pro"/>
              </a:defRPr>
            </a:lvl2pPr>
            <a:lvl3pPr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Myriad Pro"/>
              </a:defRPr>
            </a:lvl3pPr>
            <a:lvl4pPr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Myriad Pro"/>
              </a:defRPr>
            </a:lvl4pPr>
            <a:lvl5pPr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Myriad Pro"/>
              </a:defRPr>
            </a:lvl5pPr>
          </a:lstStyle>
          <a:p>
            <a:pPr lvl="0"/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add</a:t>
            </a:r>
            <a:r>
              <a:rPr lang="nb-NO" dirty="0"/>
              <a:t> </a:t>
            </a:r>
            <a:r>
              <a:rPr lang="nb-NO" dirty="0" err="1"/>
              <a:t>text</a:t>
            </a:r>
            <a:endParaRPr lang="nb-NO" dirty="0"/>
          </a:p>
        </p:txBody>
      </p:sp>
      <p:sp>
        <p:nvSpPr>
          <p:cNvPr id="7" name="Plassholder for dato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8" name="Plassholder for bunn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University of Bergen</a:t>
            </a:r>
            <a:endParaRPr lang="nb-NO" dirty="0"/>
          </a:p>
        </p:txBody>
      </p:sp>
      <p:sp>
        <p:nvSpPr>
          <p:cNvPr id="9" name="Plassholder for lysbilde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b-NO"/>
              <a:t>PAGE </a:t>
            </a:r>
            <a:fld id="{06C54713-27B5-4268-B680-29C9FB350413}" type="slidenum">
              <a:rPr lang="nb-NO" smtClean="0"/>
              <a:pPr/>
              <a:t>‹#›</a:t>
            </a:fld>
            <a:endParaRPr lang="nb-NO" dirty="0"/>
          </a:p>
        </p:txBody>
      </p:sp>
      <p:pic>
        <p:nvPicPr>
          <p:cNvPr id="10" name="Bilde 9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6376" y="5733256"/>
            <a:ext cx="720080" cy="72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6838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_whi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lnSpc>
                <a:spcPts val="4320"/>
              </a:lnSpc>
              <a:defRPr sz="3600" b="1" i="0"/>
            </a:lvl1pPr>
          </a:lstStyle>
          <a:p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add</a:t>
            </a:r>
            <a:r>
              <a:rPr lang="nb-NO" dirty="0"/>
              <a:t> </a:t>
            </a:r>
            <a:r>
              <a:rPr lang="nb-NO" dirty="0" err="1"/>
              <a:t>title</a:t>
            </a:r>
            <a:endParaRPr lang="nb-NO" dirty="0"/>
          </a:p>
        </p:txBody>
      </p:sp>
      <p:sp>
        <p:nvSpPr>
          <p:cNvPr id="3" name="Plassholder for innhold 2"/>
          <p:cNvSpPr>
            <a:spLocks noGrp="1"/>
          </p:cNvSpPr>
          <p:nvPr>
            <p:ph idx="1" hasCustomPrompt="1"/>
          </p:nvPr>
        </p:nvSpPr>
        <p:spPr>
          <a:xfrm>
            <a:off x="1022920" y="1883965"/>
            <a:ext cx="7365504" cy="3888000"/>
          </a:xfrm>
        </p:spPr>
        <p:txBody>
          <a:bodyPr/>
          <a:lstStyle>
            <a:lvl1pPr>
              <a:defRPr sz="2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2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2pPr>
            <a:lvl3pPr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3pPr>
            <a:lvl4pPr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4pPr>
            <a:lvl5pPr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5pPr>
          </a:lstStyle>
          <a:p>
            <a:pPr lvl="0"/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add</a:t>
            </a:r>
            <a:r>
              <a:rPr lang="nb-NO" dirty="0"/>
              <a:t> </a:t>
            </a:r>
            <a:r>
              <a:rPr lang="nb-NO" dirty="0" err="1"/>
              <a:t>text</a:t>
            </a:r>
            <a:endParaRPr lang="nb-NO" dirty="0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University of Bergen</a:t>
            </a:r>
            <a:endParaRPr lang="nb-NO" dirty="0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b-NO"/>
              <a:t>PAGE </a:t>
            </a:r>
            <a:fld id="{06C54713-27B5-4268-B680-29C9FB350413}" type="slidenum">
              <a:rPr lang="nb-NO" smtClean="0"/>
              <a:pPr/>
              <a:t>‹#›</a:t>
            </a:fld>
            <a:endParaRPr lang="nb-NO" dirty="0"/>
          </a:p>
        </p:txBody>
      </p:sp>
      <p:pic>
        <p:nvPicPr>
          <p:cNvPr id="12" name="Bilde 1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6376" y="5733256"/>
            <a:ext cx="720080" cy="72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1978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age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 hasCustomPrompt="1"/>
          </p:nvPr>
        </p:nvSpPr>
        <p:spPr>
          <a:xfrm>
            <a:off x="1022920" y="1119882"/>
            <a:ext cx="6584776" cy="3533254"/>
          </a:xfrm>
        </p:spPr>
        <p:txBody>
          <a:bodyPr anchor="t" anchorCtr="0">
            <a:normAutofit/>
          </a:bodyPr>
          <a:lstStyle>
            <a:lvl1pPr>
              <a:lnSpc>
                <a:spcPts val="6000"/>
              </a:lnSpc>
              <a:defRPr sz="5000" b="1" i="0" u="none" baseline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add</a:t>
            </a:r>
            <a:r>
              <a:rPr lang="nb-NO" dirty="0"/>
              <a:t> </a:t>
            </a:r>
            <a:r>
              <a:rPr lang="nb-NO" dirty="0" err="1"/>
              <a:t>text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0210973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ast pa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ssholder for bunntekst 4"/>
          <p:cNvSpPr>
            <a:spLocks noGrp="1"/>
          </p:cNvSpPr>
          <p:nvPr>
            <p:ph type="ftr" sz="quarter" idx="3"/>
          </p:nvPr>
        </p:nvSpPr>
        <p:spPr>
          <a:xfrm>
            <a:off x="2030012" y="4797152"/>
            <a:ext cx="5083976" cy="293117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 sz="1600" cap="all" spc="100" baseline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nb-NO"/>
              <a:t>University of Bergen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50851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 hasCustomPrompt="1"/>
          </p:nvPr>
        </p:nvSpPr>
        <p:spPr>
          <a:xfrm>
            <a:off x="1022920" y="1015007"/>
            <a:ext cx="7365504" cy="652934"/>
          </a:xfrm>
        </p:spPr>
        <p:txBody>
          <a:bodyPr/>
          <a:lstStyle/>
          <a:p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add</a:t>
            </a:r>
            <a:r>
              <a:rPr lang="nb-NO" dirty="0"/>
              <a:t> </a:t>
            </a:r>
            <a:r>
              <a:rPr lang="nb-NO" dirty="0" err="1"/>
              <a:t>title</a:t>
            </a:r>
            <a:endParaRPr lang="nb-NO" dirty="0"/>
          </a:p>
        </p:txBody>
      </p:sp>
      <p:sp>
        <p:nvSpPr>
          <p:cNvPr id="3" name="Plassholder for innhold 2"/>
          <p:cNvSpPr>
            <a:spLocks noGrp="1"/>
          </p:cNvSpPr>
          <p:nvPr>
            <p:ph sz="half" idx="1" hasCustomPrompt="1"/>
          </p:nvPr>
        </p:nvSpPr>
        <p:spPr>
          <a:xfrm>
            <a:off x="1022920" y="1883965"/>
            <a:ext cx="3492000" cy="3888432"/>
          </a:xfrm>
        </p:spPr>
        <p:txBody>
          <a:bodyPr/>
          <a:lstStyle>
            <a:lvl1pPr>
              <a:defRPr sz="2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add</a:t>
            </a:r>
            <a:r>
              <a:rPr lang="nb-NO" dirty="0"/>
              <a:t> </a:t>
            </a:r>
            <a:r>
              <a:rPr lang="nb-NO" dirty="0" err="1"/>
              <a:t>text</a:t>
            </a:r>
            <a:endParaRPr lang="nb-NO" dirty="0"/>
          </a:p>
          <a:p>
            <a:pPr lvl="1"/>
            <a:r>
              <a:rPr lang="nb-NO" dirty="0"/>
              <a:t>Second </a:t>
            </a:r>
            <a:r>
              <a:rPr lang="nb-NO" dirty="0" err="1"/>
              <a:t>level</a:t>
            </a:r>
            <a:endParaRPr lang="nb-NO" dirty="0"/>
          </a:p>
          <a:p>
            <a:pPr lvl="2"/>
            <a:r>
              <a:rPr lang="nb-NO" dirty="0"/>
              <a:t>Third </a:t>
            </a:r>
            <a:r>
              <a:rPr lang="nb-NO" dirty="0" err="1"/>
              <a:t>level</a:t>
            </a:r>
            <a:endParaRPr lang="nb-NO" dirty="0"/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 hasCustomPrompt="1"/>
          </p:nvPr>
        </p:nvSpPr>
        <p:spPr>
          <a:xfrm>
            <a:off x="4896424" y="1883965"/>
            <a:ext cx="3492000" cy="3888432"/>
          </a:xfrm>
        </p:spPr>
        <p:txBody>
          <a:bodyPr/>
          <a:lstStyle>
            <a:lvl1pPr>
              <a:defRPr sz="2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add</a:t>
            </a:r>
            <a:r>
              <a:rPr lang="nb-NO" dirty="0"/>
              <a:t> </a:t>
            </a:r>
            <a:r>
              <a:rPr lang="nb-NO" dirty="0" err="1"/>
              <a:t>text</a:t>
            </a:r>
            <a:endParaRPr lang="nb-NO" dirty="0"/>
          </a:p>
          <a:p>
            <a:pPr lvl="1"/>
            <a:r>
              <a:rPr lang="nb-NO" dirty="0"/>
              <a:t>Second </a:t>
            </a:r>
            <a:r>
              <a:rPr lang="nb-NO" dirty="0" err="1"/>
              <a:t>level</a:t>
            </a:r>
            <a:endParaRPr lang="nb-NO" dirty="0"/>
          </a:p>
          <a:p>
            <a:pPr lvl="2"/>
            <a:r>
              <a:rPr lang="nb-NO" dirty="0"/>
              <a:t>Third </a:t>
            </a:r>
            <a:r>
              <a:rPr lang="nb-NO" dirty="0" err="1"/>
              <a:t>level</a:t>
            </a:r>
            <a:endParaRPr lang="nb-NO" dirty="0"/>
          </a:p>
        </p:txBody>
      </p:sp>
      <p:sp>
        <p:nvSpPr>
          <p:cNvPr id="8" name="Plassholder for dato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9" name="Plassholder for bunntekst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University of Bergen</a:t>
            </a:r>
            <a:endParaRPr lang="nb-NO" dirty="0"/>
          </a:p>
        </p:txBody>
      </p:sp>
      <p:sp>
        <p:nvSpPr>
          <p:cNvPr id="10" name="Plassholder for lysbildenumm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b-NO"/>
              <a:t>PAGE </a:t>
            </a:r>
            <a:fld id="{06C54713-27B5-4268-B680-29C9FB350413}" type="slidenum">
              <a:rPr lang="nb-NO" smtClean="0"/>
              <a:pPr/>
              <a:t>‹#›</a:t>
            </a:fld>
            <a:endParaRPr lang="nb-NO" dirty="0"/>
          </a:p>
        </p:txBody>
      </p:sp>
      <p:pic>
        <p:nvPicPr>
          <p:cNvPr id="11" name="Bilde 10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6376" y="5733256"/>
            <a:ext cx="720080" cy="72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5221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lumns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add</a:t>
            </a:r>
            <a:r>
              <a:rPr lang="nb-NO" dirty="0"/>
              <a:t> </a:t>
            </a:r>
            <a:r>
              <a:rPr lang="nb-NO" dirty="0" err="1"/>
              <a:t>title</a:t>
            </a:r>
            <a:endParaRPr lang="nb-NO" dirty="0"/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 hasCustomPrompt="1"/>
          </p:nvPr>
        </p:nvSpPr>
        <p:spPr>
          <a:xfrm>
            <a:off x="1022920" y="1844824"/>
            <a:ext cx="3492000" cy="576064"/>
          </a:xfrm>
        </p:spPr>
        <p:txBody>
          <a:bodyPr anchor="b">
            <a:noAutofit/>
          </a:bodyPr>
          <a:lstStyle>
            <a:lvl1pPr marL="0" indent="0">
              <a:buNone/>
              <a:defRPr sz="2000" b="1" i="0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add</a:t>
            </a:r>
            <a:r>
              <a:rPr lang="nb-NO" dirty="0"/>
              <a:t> </a:t>
            </a:r>
            <a:r>
              <a:rPr lang="nb-NO" dirty="0" err="1"/>
              <a:t>subtitle</a:t>
            </a:r>
            <a:endParaRPr lang="nb-NO" dirty="0"/>
          </a:p>
        </p:txBody>
      </p:sp>
      <p:sp>
        <p:nvSpPr>
          <p:cNvPr id="5" name="Plassholder for tekst 4"/>
          <p:cNvSpPr>
            <a:spLocks noGrp="1"/>
          </p:cNvSpPr>
          <p:nvPr>
            <p:ph type="body" sz="quarter" idx="3" hasCustomPrompt="1"/>
          </p:nvPr>
        </p:nvSpPr>
        <p:spPr>
          <a:xfrm>
            <a:off x="4896424" y="1844824"/>
            <a:ext cx="3492000" cy="576064"/>
          </a:xfrm>
        </p:spPr>
        <p:txBody>
          <a:bodyPr anchor="b">
            <a:noAutofit/>
          </a:bodyPr>
          <a:lstStyle>
            <a:lvl1pPr marL="0" indent="0">
              <a:buNone/>
              <a:defRPr sz="2000" b="1" i="0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add</a:t>
            </a:r>
            <a:r>
              <a:rPr lang="nb-NO" dirty="0"/>
              <a:t> </a:t>
            </a:r>
            <a:r>
              <a:rPr lang="nb-NO" dirty="0" err="1"/>
              <a:t>subtitle</a:t>
            </a:r>
            <a:endParaRPr lang="nb-NO" dirty="0"/>
          </a:p>
        </p:txBody>
      </p:sp>
      <p:sp>
        <p:nvSpPr>
          <p:cNvPr id="10" name="Plassholder for innhold 2"/>
          <p:cNvSpPr>
            <a:spLocks noGrp="1"/>
          </p:cNvSpPr>
          <p:nvPr>
            <p:ph sz="half" idx="13" hasCustomPrompt="1"/>
          </p:nvPr>
        </p:nvSpPr>
        <p:spPr>
          <a:xfrm>
            <a:off x="1022920" y="2525764"/>
            <a:ext cx="3492000" cy="3135484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2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add</a:t>
            </a:r>
            <a:r>
              <a:rPr lang="nb-NO" dirty="0"/>
              <a:t> </a:t>
            </a:r>
            <a:r>
              <a:rPr lang="nb-NO" dirty="0" err="1"/>
              <a:t>text</a:t>
            </a:r>
            <a:endParaRPr lang="nb-NO" dirty="0"/>
          </a:p>
          <a:p>
            <a:pPr lvl="1"/>
            <a:r>
              <a:rPr lang="nb-NO" dirty="0"/>
              <a:t>Second </a:t>
            </a:r>
            <a:r>
              <a:rPr lang="nb-NO" dirty="0" err="1"/>
              <a:t>level</a:t>
            </a:r>
            <a:endParaRPr lang="nb-NO" dirty="0"/>
          </a:p>
          <a:p>
            <a:pPr lvl="2"/>
            <a:r>
              <a:rPr lang="nb-NO" dirty="0"/>
              <a:t>Third </a:t>
            </a:r>
            <a:r>
              <a:rPr lang="nb-NO" dirty="0" err="1"/>
              <a:t>level</a:t>
            </a:r>
            <a:endParaRPr lang="nb-NO" dirty="0"/>
          </a:p>
        </p:txBody>
      </p:sp>
      <p:sp>
        <p:nvSpPr>
          <p:cNvPr id="11" name="Plassholder for innhold 3"/>
          <p:cNvSpPr>
            <a:spLocks noGrp="1"/>
          </p:cNvSpPr>
          <p:nvPr>
            <p:ph sz="half" idx="2" hasCustomPrompt="1"/>
          </p:nvPr>
        </p:nvSpPr>
        <p:spPr>
          <a:xfrm>
            <a:off x="4896424" y="2525764"/>
            <a:ext cx="3492000" cy="3135484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2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add</a:t>
            </a:r>
            <a:r>
              <a:rPr lang="nb-NO" dirty="0"/>
              <a:t> </a:t>
            </a:r>
            <a:r>
              <a:rPr lang="nb-NO" dirty="0" err="1"/>
              <a:t>text</a:t>
            </a:r>
            <a:endParaRPr lang="nb-NO" dirty="0"/>
          </a:p>
          <a:p>
            <a:pPr lvl="1"/>
            <a:r>
              <a:rPr lang="nb-NO" dirty="0"/>
              <a:t>Second </a:t>
            </a:r>
            <a:r>
              <a:rPr lang="nb-NO" dirty="0" err="1"/>
              <a:t>level</a:t>
            </a:r>
            <a:endParaRPr lang="nb-NO" dirty="0"/>
          </a:p>
          <a:p>
            <a:pPr lvl="2"/>
            <a:r>
              <a:rPr lang="nb-NO" dirty="0"/>
              <a:t>Third </a:t>
            </a:r>
            <a:r>
              <a:rPr lang="nb-NO" dirty="0" err="1"/>
              <a:t>level</a:t>
            </a:r>
            <a:endParaRPr lang="nb-NO" dirty="0"/>
          </a:p>
          <a:p>
            <a:pPr lvl="0"/>
            <a:endParaRPr lang="nb-NO" dirty="0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nb-NO"/>
              <a:t>University of Bergen</a:t>
            </a:r>
            <a:endParaRPr lang="nb-NO" dirty="0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nb-NO"/>
              <a:t>PAGE </a:t>
            </a:r>
            <a:fld id="{06C54713-27B5-4268-B680-29C9FB350413}" type="slidenum">
              <a:rPr lang="nb-NO" smtClean="0"/>
              <a:pPr/>
              <a:t>‹#›</a:t>
            </a:fld>
            <a:endParaRPr lang="nb-NO" dirty="0"/>
          </a:p>
        </p:txBody>
      </p:sp>
      <p:pic>
        <p:nvPicPr>
          <p:cNvPr id="12" name="Bilde 1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6376" y="5733256"/>
            <a:ext cx="720080" cy="72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8741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e with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 hasCustomPrompt="1"/>
          </p:nvPr>
        </p:nvSpPr>
        <p:spPr>
          <a:xfrm>
            <a:off x="1022920" y="975866"/>
            <a:ext cx="7365504" cy="652934"/>
          </a:xfrm>
        </p:spPr>
        <p:txBody>
          <a:bodyPr>
            <a:normAutofit/>
          </a:bodyPr>
          <a:lstStyle>
            <a:lvl1pPr algn="l">
              <a:lnSpc>
                <a:spcPts val="3600"/>
              </a:lnSpc>
              <a:defRPr sz="3000"/>
            </a:lvl1pPr>
          </a:lstStyle>
          <a:p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add</a:t>
            </a:r>
            <a:r>
              <a:rPr lang="nb-NO" dirty="0"/>
              <a:t> </a:t>
            </a:r>
            <a:r>
              <a:rPr lang="nb-NO" dirty="0" err="1"/>
              <a:t>title</a:t>
            </a:r>
            <a:endParaRPr lang="nb-NO" dirty="0"/>
          </a:p>
        </p:txBody>
      </p:sp>
      <p:sp>
        <p:nvSpPr>
          <p:cNvPr id="7" name="Plassholder for innhold 2"/>
          <p:cNvSpPr>
            <a:spLocks noGrp="1"/>
          </p:cNvSpPr>
          <p:nvPr>
            <p:ph idx="1"/>
          </p:nvPr>
        </p:nvSpPr>
        <p:spPr>
          <a:xfrm>
            <a:off x="1022920" y="1883965"/>
            <a:ext cx="7365504" cy="3888000"/>
          </a:xfrm>
        </p:spPr>
        <p:txBody>
          <a:bodyPr/>
          <a:lstStyle>
            <a:lvl1pPr>
              <a:defRPr sz="2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2600">
                <a:solidFill>
                  <a:schemeClr val="tx1">
                    <a:lumMod val="75000"/>
                    <a:lumOff val="25000"/>
                  </a:schemeClr>
                </a:solidFill>
                <a:latin typeface="Myriad Pro"/>
              </a:defRPr>
            </a:lvl2pPr>
            <a:lvl3pPr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Myriad Pro"/>
              </a:defRPr>
            </a:lvl3pPr>
            <a:lvl4pPr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Myriad Pro"/>
              </a:defRPr>
            </a:lvl4pPr>
            <a:lvl5pPr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Myriad Pro"/>
              </a:defRPr>
            </a:lvl5pPr>
          </a:lstStyle>
          <a:p>
            <a:pPr lvl="0"/>
            <a:endParaRPr lang="nb-NO" dirty="0"/>
          </a:p>
        </p:txBody>
      </p:sp>
      <p:sp>
        <p:nvSpPr>
          <p:cNvPr id="6" name="Plassholder for dato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8" name="Plassholder for bunn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University of Bergen</a:t>
            </a:r>
            <a:endParaRPr lang="nb-NO" dirty="0"/>
          </a:p>
        </p:txBody>
      </p:sp>
      <p:sp>
        <p:nvSpPr>
          <p:cNvPr id="9" name="Plassholder for lysbilde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b-NO"/>
              <a:t>PAGE </a:t>
            </a:r>
            <a:fld id="{06C54713-27B5-4268-B680-29C9FB350413}" type="slidenum">
              <a:rPr lang="nb-NO" smtClean="0"/>
              <a:pPr/>
              <a:t>‹#›</a:t>
            </a:fld>
            <a:endParaRPr lang="nb-NO" dirty="0"/>
          </a:p>
        </p:txBody>
      </p:sp>
      <p:pic>
        <p:nvPicPr>
          <p:cNvPr id="10" name="Bilde 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6376" y="5733256"/>
            <a:ext cx="720080" cy="72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0829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6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ittel 1"/>
          <p:cNvSpPr>
            <a:spLocks noGrp="1"/>
          </p:cNvSpPr>
          <p:nvPr>
            <p:ph type="title"/>
          </p:nvPr>
        </p:nvSpPr>
        <p:spPr>
          <a:xfrm>
            <a:off x="1022920" y="1015007"/>
            <a:ext cx="7365504" cy="652934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/>
          <a:p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add</a:t>
            </a:r>
            <a:r>
              <a:rPr lang="nb-NO" dirty="0"/>
              <a:t> </a:t>
            </a:r>
            <a:r>
              <a:rPr lang="nb-NO" dirty="0" err="1"/>
              <a:t>title</a:t>
            </a:r>
            <a:endParaRPr lang="nb-NO" dirty="0"/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1022920" y="1883965"/>
            <a:ext cx="7365504" cy="38880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add</a:t>
            </a:r>
            <a:r>
              <a:rPr lang="nb-NO" dirty="0"/>
              <a:t> </a:t>
            </a:r>
            <a:r>
              <a:rPr lang="nb-NO" dirty="0" err="1"/>
              <a:t>text</a:t>
            </a:r>
            <a:endParaRPr lang="nb-NO" dirty="0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2"/>
          </p:nvPr>
        </p:nvSpPr>
        <p:spPr>
          <a:xfrm>
            <a:off x="467544" y="6300000"/>
            <a:ext cx="936104" cy="21602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20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nb-NO" dirty="0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4"/>
          </p:nvPr>
        </p:nvSpPr>
        <p:spPr>
          <a:xfrm>
            <a:off x="1702418" y="6300000"/>
            <a:ext cx="709342" cy="21602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200" cap="all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nb-NO" dirty="0"/>
              <a:t>PAGE </a:t>
            </a:r>
            <a:fld id="{06C54713-27B5-4268-B680-29C9FB350413}" type="slidenum">
              <a:rPr lang="nb-NO" smtClean="0"/>
              <a:pPr/>
              <a:t>‹#›</a:t>
            </a:fld>
            <a:endParaRPr lang="nb-NO" dirty="0"/>
          </a:p>
        </p:txBody>
      </p:sp>
      <p:sp>
        <p:nvSpPr>
          <p:cNvPr id="7" name="Plassholder for bunntekst 4"/>
          <p:cNvSpPr>
            <a:spLocks noGrp="1"/>
          </p:cNvSpPr>
          <p:nvPr>
            <p:ph type="ftr" sz="quarter" idx="3"/>
          </p:nvPr>
        </p:nvSpPr>
        <p:spPr>
          <a:xfrm>
            <a:off x="1404000" y="486000"/>
            <a:ext cx="6336000" cy="5400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 sz="1200" cap="all" spc="100" baseline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nb-NO"/>
              <a:t>University of Bergen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40504425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3" r:id="rId3"/>
    <p:sldLayoutId id="2147483664" r:id="rId4"/>
    <p:sldLayoutId id="2147483660" r:id="rId5"/>
    <p:sldLayoutId id="2147483655" r:id="rId6"/>
    <p:sldLayoutId id="2147483652" r:id="rId7"/>
    <p:sldLayoutId id="2147483653" r:id="rId8"/>
    <p:sldLayoutId id="2147483654" r:id="rId9"/>
    <p:sldLayoutId id="2147483661" r:id="rId10"/>
    <p:sldLayoutId id="2147483662" r:id="rId11"/>
    <p:sldLayoutId id="2147483656" r:id="rId12"/>
    <p:sldLayoutId id="2147483657" r:id="rId13"/>
    <p:sldLayoutId id="2147483658" r:id="rId14"/>
  </p:sldLayoutIdLst>
  <p:hf hdr="0"/>
  <p:txStyles>
    <p:titleStyle>
      <a:lvl1pPr marL="0" algn="l" defTabSz="914400" rtl="0" eaLnBrk="1" latinLnBrk="0" hangingPunct="1">
        <a:lnSpc>
          <a:spcPts val="4320"/>
        </a:lnSpc>
        <a:spcBef>
          <a:spcPct val="0"/>
        </a:spcBef>
        <a:buNone/>
        <a:defRPr sz="3600" b="1" i="0" u="none" kern="1200" cap="none" spc="0" normalizeH="0" baseline="0">
          <a:solidFill>
            <a:srgbClr val="5FAFC7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jpeg"/><Relationship Id="rId4" Type="http://schemas.openxmlformats.org/officeDocument/2006/relationships/image" Target="../media/image28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ti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hyperlink" Target="https://github.com/Plant-Functional-Trait-Course/PFTC6_Norway/blob/main/R/traits/CalculateLeafArea.R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ti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biostats-r.github.io/biostats/github/index.html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plant-functional-trait-course.github.io/PFTC_teaching_material/index.html" TargetMode="Externa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ocs.google.com/document/d/1IIjCE78nI-Ht7GW6HPpIOAKV1Ksm1j2MomKQMYJLQBk/edit" TargetMode="External"/><Relationship Id="rId4" Type="http://schemas.openxmlformats.org/officeDocument/2006/relationships/hyperlink" Target="https://www.nature.com/articles/s41597-022-01559-0" TargetMode="Externa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happygitwithr.com/" TargetMode="External"/><Relationship Id="rId2" Type="http://schemas.openxmlformats.org/officeDocument/2006/relationships/hyperlink" Target="https://plant-functional-trait-course.github.io/PFTC_teaching_material/index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hyperlink" Target="https://github.com/k88hudson/git-flight-rules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hyperlink" Target="https://github.com/Plant-Functional-Trait-Course/PFTCFunctions/blob/master/R/make_barcode_labels.R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tel 7"/>
          <p:cNvSpPr>
            <a:spLocks noGrp="1"/>
          </p:cNvSpPr>
          <p:nvPr>
            <p:ph type="ctrTitle"/>
          </p:nvPr>
        </p:nvSpPr>
        <p:spPr>
          <a:xfrm>
            <a:off x="1039291" y="908720"/>
            <a:ext cx="7333195" cy="2629950"/>
          </a:xfrm>
        </p:spPr>
        <p:txBody>
          <a:bodyPr>
            <a:normAutofit fontScale="90000"/>
          </a:bodyPr>
          <a:lstStyle/>
          <a:p>
            <a:r>
              <a:rPr lang="nb-NO" dirty="0" err="1"/>
              <a:t>Reproducible</a:t>
            </a:r>
            <a:r>
              <a:rPr lang="nb-NO" dirty="0"/>
              <a:t> data </a:t>
            </a:r>
            <a:r>
              <a:rPr lang="nb-NO" dirty="0" err="1"/>
              <a:t>collection</a:t>
            </a:r>
            <a:r>
              <a:rPr lang="nb-NO" dirty="0"/>
              <a:t>, </a:t>
            </a:r>
            <a:r>
              <a:rPr lang="nb-NO" dirty="0" err="1"/>
              <a:t>curation</a:t>
            </a:r>
            <a:r>
              <a:rPr lang="nb-NO" dirty="0"/>
              <a:t>, </a:t>
            </a:r>
            <a:r>
              <a:rPr lang="nb-NO" dirty="0" err="1"/>
              <a:t>validation</a:t>
            </a:r>
            <a:r>
              <a:rPr lang="nb-NO" dirty="0"/>
              <a:t> and management</a:t>
            </a:r>
            <a:br>
              <a:rPr lang="nb-NO" dirty="0"/>
            </a:br>
            <a:r>
              <a:rPr lang="nb-NO" sz="3100" dirty="0"/>
              <a:t>The </a:t>
            </a:r>
            <a:r>
              <a:rPr lang="nb-NO" sz="3100" dirty="0" err="1"/>
              <a:t>trait</a:t>
            </a:r>
            <a:r>
              <a:rPr lang="nb-NO" sz="3100" dirty="0"/>
              <a:t> </a:t>
            </a:r>
            <a:r>
              <a:rPr lang="nb-NO" sz="3100" dirty="0" err="1"/>
              <a:t>wheel</a:t>
            </a:r>
            <a:r>
              <a:rPr lang="nb-NO" sz="3100" baseline="30000" dirty="0" err="1"/>
              <a:t>TM</a:t>
            </a:r>
            <a:endParaRPr lang="nb-NO" sz="3100" baseline="30000" dirty="0"/>
          </a:p>
        </p:txBody>
      </p:sp>
      <p:sp>
        <p:nvSpPr>
          <p:cNvPr id="9" name="Undertittel 8"/>
          <p:cNvSpPr>
            <a:spLocks noGrp="1"/>
          </p:cNvSpPr>
          <p:nvPr>
            <p:ph type="subTitle" idx="1"/>
          </p:nvPr>
        </p:nvSpPr>
        <p:spPr>
          <a:xfrm>
            <a:off x="2713490" y="4365104"/>
            <a:ext cx="3444763" cy="816496"/>
          </a:xfrm>
        </p:spPr>
        <p:txBody>
          <a:bodyPr/>
          <a:lstStyle/>
          <a:p>
            <a:r>
              <a:rPr lang="nb-NO" dirty="0"/>
              <a:t>PFTC6 – Norway</a:t>
            </a:r>
          </a:p>
          <a:p>
            <a:r>
              <a:rPr lang="nb-NO" dirty="0"/>
              <a:t>Aud Halbritter</a:t>
            </a:r>
          </a:p>
        </p:txBody>
      </p:sp>
      <p:cxnSp>
        <p:nvCxnSpPr>
          <p:cNvPr id="6" name="Rett pil 5"/>
          <p:cNvCxnSpPr/>
          <p:nvPr/>
        </p:nvCxnSpPr>
        <p:spPr>
          <a:xfrm>
            <a:off x="4560379" y="-257224"/>
            <a:ext cx="0" cy="21079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kstSylinder 9"/>
          <p:cNvSpPr txBox="1"/>
          <p:nvPr/>
        </p:nvSpPr>
        <p:spPr>
          <a:xfrm>
            <a:off x="280049" y="-767556"/>
            <a:ext cx="85689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/>
              <a:t>You can write unit / affiliation. leave blank if not applicable. </a:t>
            </a:r>
            <a:br>
              <a:rPr lang="en-US" sz="1200" i="1" dirty="0"/>
            </a:br>
            <a:r>
              <a:rPr lang="en-US" sz="1200" i="1" dirty="0"/>
              <a:t>To change content go to: Menu -&gt; Insert (Mac = Display) -&gt; Header and Footer</a:t>
            </a:r>
            <a:endParaRPr lang="nb-NO" sz="1200" i="1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A2EAADA7-40C2-A340-8D4F-2EB6C27F33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3490" y="5837202"/>
            <a:ext cx="1166892" cy="944235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DCAC4656-65E3-524E-9CC6-0211CB0BD0DA}"/>
              </a:ext>
            </a:extLst>
          </p:cNvPr>
          <p:cNvSpPr txBox="1"/>
          <p:nvPr/>
        </p:nvSpPr>
        <p:spPr>
          <a:xfrm>
            <a:off x="645283" y="6037658"/>
            <a:ext cx="183848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350" dirty="0" err="1">
                <a:solidFill>
                  <a:schemeClr val="bg1"/>
                </a:solidFill>
              </a:rPr>
              <a:t>aud.halbritter@uib.no</a:t>
            </a:r>
            <a:endParaRPr lang="de-DE" sz="1350" dirty="0">
              <a:solidFill>
                <a:schemeClr val="bg1"/>
              </a:solidFill>
            </a:endParaRPr>
          </a:p>
          <a:p>
            <a:r>
              <a:rPr lang="de-DE" sz="1350" dirty="0">
                <a:solidFill>
                  <a:schemeClr val="bg1"/>
                </a:solidFill>
              </a:rPr>
              <a:t>@</a:t>
            </a:r>
            <a:r>
              <a:rPr lang="de-DE" sz="1350" dirty="0" err="1">
                <a:solidFill>
                  <a:schemeClr val="bg1"/>
                </a:solidFill>
              </a:rPr>
              <a:t>audhalbritter</a:t>
            </a:r>
            <a:endParaRPr lang="de-DE" sz="1350" dirty="0">
              <a:solidFill>
                <a:schemeClr val="bg1"/>
              </a:solidFill>
            </a:endParaRPr>
          </a:p>
        </p:txBody>
      </p:sp>
      <p:pic>
        <p:nvPicPr>
          <p:cNvPr id="12" name="Bild 11">
            <a:extLst>
              <a:ext uri="{FF2B5EF4-FFF2-40B4-BE49-F238E27FC236}">
                <a16:creationId xmlns:a16="http://schemas.microsoft.com/office/drawing/2014/main" id="{53B6554E-B963-D64D-A1A9-7197646A86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6294870"/>
            <a:ext cx="272451" cy="221594"/>
          </a:xfrm>
          <a:prstGeom prst="rect">
            <a:avLst/>
          </a:prstGeom>
        </p:spPr>
      </p:pic>
      <p:pic>
        <p:nvPicPr>
          <p:cNvPr id="13" name="Bild 12">
            <a:extLst>
              <a:ext uri="{FF2B5EF4-FFF2-40B4-BE49-F238E27FC236}">
                <a16:creationId xmlns:a16="http://schemas.microsoft.com/office/drawing/2014/main" id="{31786902-A8C6-374A-9E95-632F92A69A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561" y="6041313"/>
            <a:ext cx="268007" cy="268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184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tel 4"/>
          <p:cNvSpPr>
            <a:spLocks noGrp="1"/>
          </p:cNvSpPr>
          <p:nvPr>
            <p:ph type="title"/>
          </p:nvPr>
        </p:nvSpPr>
        <p:spPr>
          <a:xfrm>
            <a:off x="889247" y="433101"/>
            <a:ext cx="7365504" cy="652934"/>
          </a:xfrm>
        </p:spPr>
        <p:txBody>
          <a:bodyPr/>
          <a:lstStyle/>
          <a:p>
            <a:r>
              <a:rPr lang="nb-NO" dirty="0" err="1"/>
              <a:t>Create</a:t>
            </a:r>
            <a:r>
              <a:rPr lang="nb-NO" dirty="0"/>
              <a:t> - </a:t>
            </a:r>
            <a:r>
              <a:rPr lang="nb-NO" dirty="0" err="1"/>
              <a:t>Scanning</a:t>
            </a:r>
            <a:endParaRPr lang="nb-NO" dirty="0"/>
          </a:p>
        </p:txBody>
      </p:sp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F77389B8-AF4D-354C-B04D-48B8030AE1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  <a:p>
            <a:endParaRPr 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B5AE087B-1C43-E94A-B7A3-B45AB9D96F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938" y="1808819"/>
            <a:ext cx="3665564" cy="3654389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EE9AEA96-1B64-C745-849B-1786ABCDCA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2727" y="1808819"/>
            <a:ext cx="4133922" cy="3654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524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25294D-0251-2446-B68A-1B618ED39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600" y="838511"/>
            <a:ext cx="7365504" cy="652934"/>
          </a:xfrm>
        </p:spPr>
        <p:txBody>
          <a:bodyPr/>
          <a:lstStyle/>
          <a:p>
            <a:r>
              <a:rPr lang="de-DE" dirty="0" err="1"/>
              <a:t>Process</a:t>
            </a:r>
            <a:r>
              <a:rPr lang="de-DE" dirty="0"/>
              <a:t> – Data </a:t>
            </a:r>
            <a:r>
              <a:rPr lang="de-DE" dirty="0" err="1"/>
              <a:t>validation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114764A-731D-8B40-89AF-D5C8AD11A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University of Bergen</a:t>
            </a:r>
            <a:endParaRPr lang="nb-NO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CE7AD82B-8C76-9A4C-AEFB-0CDEC89E85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2000907"/>
            <a:ext cx="7102322" cy="3602256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4F46048E-1DBD-B04C-85DB-56571E57C1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048169" y="2942003"/>
            <a:ext cx="4438184" cy="884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338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tel 4"/>
          <p:cNvSpPr>
            <a:spLocks noGrp="1"/>
          </p:cNvSpPr>
          <p:nvPr>
            <p:ph type="title"/>
          </p:nvPr>
        </p:nvSpPr>
        <p:spPr>
          <a:xfrm>
            <a:off x="889247" y="433101"/>
            <a:ext cx="7365504" cy="652934"/>
          </a:xfrm>
        </p:spPr>
        <p:txBody>
          <a:bodyPr/>
          <a:lstStyle/>
          <a:p>
            <a:r>
              <a:rPr lang="nb-NO" dirty="0" err="1"/>
              <a:t>Create</a:t>
            </a:r>
            <a:r>
              <a:rPr lang="nb-NO" dirty="0"/>
              <a:t> - </a:t>
            </a:r>
            <a:r>
              <a:rPr lang="nb-NO" dirty="0" err="1"/>
              <a:t>Scanning</a:t>
            </a:r>
            <a:endParaRPr lang="nb-NO" dirty="0"/>
          </a:p>
        </p:txBody>
      </p:sp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F77389B8-AF4D-354C-B04D-48B8030AE1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  <a:p>
            <a:endParaRPr 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B5AE087B-1C43-E94A-B7A3-B45AB9D96F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1096" y="1340768"/>
            <a:ext cx="5381807" cy="5365399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A42A3264-1E47-4948-8F24-EF9D3C0AE6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5049" y="1484784"/>
            <a:ext cx="4533900" cy="339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6035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tel 4"/>
          <p:cNvSpPr>
            <a:spLocks noGrp="1"/>
          </p:cNvSpPr>
          <p:nvPr>
            <p:ph type="title"/>
          </p:nvPr>
        </p:nvSpPr>
        <p:spPr>
          <a:xfrm>
            <a:off x="889248" y="540361"/>
            <a:ext cx="7365504" cy="652934"/>
          </a:xfrm>
        </p:spPr>
        <p:txBody>
          <a:bodyPr/>
          <a:lstStyle/>
          <a:p>
            <a:r>
              <a:rPr lang="nb-NO" dirty="0" err="1"/>
              <a:t>Create</a:t>
            </a:r>
            <a:r>
              <a:rPr lang="nb-NO" dirty="0"/>
              <a:t> - </a:t>
            </a:r>
            <a:r>
              <a:rPr lang="nb-NO" dirty="0" err="1"/>
              <a:t>Scanning</a:t>
            </a:r>
            <a:endParaRPr lang="nb-NO" dirty="0"/>
          </a:p>
        </p:txBody>
      </p:sp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F77389B8-AF4D-354C-B04D-48B8030AE1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  <a:p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4E415A74-FF9E-A648-9AC5-952100A778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096" y="1532964"/>
            <a:ext cx="1864994" cy="1726275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4EC7394F-83FD-9944-BD74-5AC5638CA4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923" y="3497791"/>
            <a:ext cx="6662281" cy="132720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8BA0ED2B-E56E-614F-814C-410F0E9AC1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4892" y="5063543"/>
            <a:ext cx="4967387" cy="1416844"/>
          </a:xfrm>
          <a:prstGeom prst="rect">
            <a:avLst/>
          </a:prstGeom>
        </p:spPr>
      </p:pic>
      <p:pic>
        <p:nvPicPr>
          <p:cNvPr id="3" name="Picture 2" descr="A picture containing wall, indoor, white, room&#10;&#10;Description automatically generated">
            <a:extLst>
              <a:ext uri="{FF2B5EF4-FFF2-40B4-BE49-F238E27FC236}">
                <a16:creationId xmlns:a16="http://schemas.microsoft.com/office/drawing/2014/main" id="{F449E531-2922-2E9A-901C-7B0C6814A1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065" y="1645413"/>
            <a:ext cx="3174150" cy="4365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7054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EB0E85-6AD8-784D-9626-99EFDEFA59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0947" y="634829"/>
            <a:ext cx="7365504" cy="652934"/>
          </a:xfrm>
        </p:spPr>
        <p:txBody>
          <a:bodyPr/>
          <a:lstStyle/>
          <a:p>
            <a:r>
              <a:rPr lang="de-DE" dirty="0"/>
              <a:t>Create - Scanning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8C4BE2D8-F3B9-3945-BFA1-4E6EB70C99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6508" y="2782743"/>
            <a:ext cx="3664844" cy="1862861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B8FE7096-9D36-AA4D-8E5D-DFB9CB3309F9}"/>
              </a:ext>
            </a:extLst>
          </p:cNvPr>
          <p:cNvSpPr/>
          <p:nvPr/>
        </p:nvSpPr>
        <p:spPr>
          <a:xfrm>
            <a:off x="3385686" y="2124175"/>
            <a:ext cx="1292192" cy="293450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50"/>
          </a:p>
        </p:txBody>
      </p:sp>
      <p:cxnSp>
        <p:nvCxnSpPr>
          <p:cNvPr id="9" name="Gerade Verbindung 8">
            <a:extLst>
              <a:ext uri="{FF2B5EF4-FFF2-40B4-BE49-F238E27FC236}">
                <a16:creationId xmlns:a16="http://schemas.microsoft.com/office/drawing/2014/main" id="{71478D68-A92A-8C4A-BE93-1FAD94A41486}"/>
              </a:ext>
            </a:extLst>
          </p:cNvPr>
          <p:cNvCxnSpPr>
            <a:cxnSpLocks/>
          </p:cNvCxnSpPr>
          <p:nvPr/>
        </p:nvCxnSpPr>
        <p:spPr>
          <a:xfrm>
            <a:off x="4042610" y="4719387"/>
            <a:ext cx="0" cy="678581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B14AE94E-0901-CF4C-9F65-DA463A4BAF11}"/>
              </a:ext>
            </a:extLst>
          </p:cNvPr>
          <p:cNvCxnSpPr/>
          <p:nvPr/>
        </p:nvCxnSpPr>
        <p:spPr>
          <a:xfrm>
            <a:off x="4042610" y="2322697"/>
            <a:ext cx="0" cy="2735981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Grafik 10">
            <a:extLst>
              <a:ext uri="{FF2B5EF4-FFF2-40B4-BE49-F238E27FC236}">
                <a16:creationId xmlns:a16="http://schemas.microsoft.com/office/drawing/2014/main" id="{35C62C37-25F9-B241-8665-ED8438FCC97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35" r="19591"/>
          <a:stretch/>
        </p:blipFill>
        <p:spPr>
          <a:xfrm rot="5400000">
            <a:off x="4189272" y="3118294"/>
            <a:ext cx="3664845" cy="1144785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954922D0-F14A-0949-AAC0-85870FE6FE3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71" r="3477" b="27662"/>
          <a:stretch/>
        </p:blipFill>
        <p:spPr>
          <a:xfrm>
            <a:off x="6966533" y="1858264"/>
            <a:ext cx="1226853" cy="366484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858648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700FCAE-0E74-044D-B9F1-ADB3296F83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08" y="504532"/>
            <a:ext cx="7365504" cy="652934"/>
          </a:xfrm>
        </p:spPr>
        <p:txBody>
          <a:bodyPr/>
          <a:lstStyle/>
          <a:p>
            <a:r>
              <a:rPr lang="de-DE" dirty="0"/>
              <a:t>Create - Scanning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22068461-A1B7-5544-8CFC-427C79B3C1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927376" y="673024"/>
            <a:ext cx="4493742" cy="6261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6091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700FCAE-0E74-044D-B9F1-ADB3296F83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08" y="504532"/>
            <a:ext cx="7365504" cy="652934"/>
          </a:xfrm>
        </p:spPr>
        <p:txBody>
          <a:bodyPr/>
          <a:lstStyle/>
          <a:p>
            <a:r>
              <a:rPr lang="de-DE" dirty="0"/>
              <a:t>Create – </a:t>
            </a:r>
            <a:r>
              <a:rPr lang="de-DE" dirty="0" err="1"/>
              <a:t>Calculate</a:t>
            </a:r>
            <a:r>
              <a:rPr lang="de-DE" dirty="0"/>
              <a:t> </a:t>
            </a:r>
            <a:r>
              <a:rPr lang="de-DE" dirty="0" err="1"/>
              <a:t>Leaf</a:t>
            </a:r>
            <a:r>
              <a:rPr lang="de-DE" dirty="0"/>
              <a:t> Area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E7FC305A-92F0-9F45-93A9-FE13FCBC0645}"/>
              </a:ext>
            </a:extLst>
          </p:cNvPr>
          <p:cNvSpPr/>
          <p:nvPr/>
        </p:nvSpPr>
        <p:spPr>
          <a:xfrm>
            <a:off x="467544" y="1362357"/>
            <a:ext cx="4896544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Code: </a:t>
            </a:r>
            <a:r>
              <a:rPr lang="de-DE" dirty="0">
                <a:hlinkClick r:id="rId2"/>
              </a:rPr>
              <a:t>https://github.com/Plant-Functional-Trait-Course/PFTC6_Norway/blob/main/R/traits/CalculateLeafArea.R</a:t>
            </a:r>
            <a:endParaRPr lang="de-DE" dirty="0"/>
          </a:p>
          <a:p>
            <a:endParaRPr lang="de-DE" dirty="0"/>
          </a:p>
          <a:p>
            <a:r>
              <a:rPr lang="de-DE" dirty="0" err="1"/>
              <a:t>ImageJ</a:t>
            </a:r>
            <a:endParaRPr lang="de-DE" dirty="0"/>
          </a:p>
          <a:p>
            <a:r>
              <a:rPr lang="de-DE" dirty="0"/>
              <a:t>R </a:t>
            </a:r>
            <a:r>
              <a:rPr lang="de-DE" dirty="0" err="1"/>
              <a:t>package</a:t>
            </a:r>
            <a:r>
              <a:rPr lang="de-DE" dirty="0"/>
              <a:t>: </a:t>
            </a:r>
            <a:r>
              <a:rPr lang="de-DE" dirty="0" err="1"/>
              <a:t>LeafArea</a:t>
            </a:r>
            <a:endParaRPr lang="de-DE" dirty="0"/>
          </a:p>
          <a:p>
            <a:endParaRPr lang="de-DE" dirty="0"/>
          </a:p>
          <a:p>
            <a:r>
              <a:rPr lang="de-DE" dirty="0">
                <a:latin typeface="SFMono-Regular"/>
              </a:rPr>
              <a:t>Custom </a:t>
            </a:r>
            <a:r>
              <a:rPr lang="de-DE" dirty="0" err="1">
                <a:latin typeface="SFMono-Regular"/>
              </a:rPr>
              <a:t>function</a:t>
            </a:r>
            <a:r>
              <a:rPr lang="de-DE" dirty="0">
                <a:latin typeface="SFMono-Regular"/>
              </a:rPr>
              <a:t>:</a:t>
            </a:r>
            <a:r>
              <a:rPr lang="de-DE" dirty="0">
                <a:solidFill>
                  <a:srgbClr val="6F42C1"/>
                </a:solidFill>
                <a:latin typeface="SFMono-Regular"/>
              </a:rPr>
              <a:t> </a:t>
            </a:r>
            <a:r>
              <a:rPr lang="de-DE" sz="1400" dirty="0" err="1">
                <a:solidFill>
                  <a:srgbClr val="6F42C1"/>
                </a:solidFill>
                <a:latin typeface="SFMono-Regular"/>
              </a:rPr>
              <a:t>devtools</a:t>
            </a:r>
            <a:r>
              <a:rPr lang="de-DE" sz="1400" dirty="0">
                <a:solidFill>
                  <a:srgbClr val="D73A49"/>
                </a:solidFill>
                <a:latin typeface="SFMono-Regular"/>
              </a:rPr>
              <a:t>::</a:t>
            </a:r>
            <a:r>
              <a:rPr lang="de-DE" sz="1400" dirty="0" err="1">
                <a:solidFill>
                  <a:srgbClr val="24292E"/>
                </a:solidFill>
                <a:latin typeface="SFMono-Regular"/>
              </a:rPr>
              <a:t>install_github</a:t>
            </a:r>
            <a:r>
              <a:rPr lang="de-DE" sz="1400" dirty="0">
                <a:solidFill>
                  <a:srgbClr val="24292E"/>
                </a:solidFill>
                <a:latin typeface="SFMono-Regular"/>
              </a:rPr>
              <a:t>(</a:t>
            </a:r>
            <a:r>
              <a:rPr lang="de-DE" sz="1400" dirty="0">
                <a:solidFill>
                  <a:srgbClr val="032F62"/>
                </a:solidFill>
                <a:latin typeface="SFMono-Regular"/>
              </a:rPr>
              <a:t>"</a:t>
            </a:r>
            <a:r>
              <a:rPr lang="de-DE" sz="1400" dirty="0" err="1">
                <a:solidFill>
                  <a:srgbClr val="032F62"/>
                </a:solidFill>
                <a:latin typeface="SFMono-Regular"/>
              </a:rPr>
              <a:t>richardjtelford</a:t>
            </a:r>
            <a:r>
              <a:rPr lang="de-DE" sz="1400" dirty="0">
                <a:solidFill>
                  <a:srgbClr val="032F62"/>
                </a:solidFill>
                <a:latin typeface="SFMono-Regular"/>
              </a:rPr>
              <a:t>/</a:t>
            </a:r>
            <a:r>
              <a:rPr lang="de-DE" sz="1400" dirty="0" err="1">
                <a:solidFill>
                  <a:srgbClr val="032F62"/>
                </a:solidFill>
                <a:latin typeface="SFMono-Regular"/>
              </a:rPr>
              <a:t>LeafArea</a:t>
            </a:r>
            <a:r>
              <a:rPr lang="de-DE" sz="1400" dirty="0">
                <a:solidFill>
                  <a:srgbClr val="032F62"/>
                </a:solidFill>
                <a:latin typeface="SFMono-Regular"/>
              </a:rPr>
              <a:t>"</a:t>
            </a:r>
            <a:r>
              <a:rPr lang="de-DE" sz="1400" dirty="0">
                <a:solidFill>
                  <a:srgbClr val="24292E"/>
                </a:solidFill>
                <a:latin typeface="SFMono-Regular"/>
              </a:rPr>
              <a:t>)</a:t>
            </a:r>
            <a:endParaRPr lang="de-DE" sz="1400" dirty="0"/>
          </a:p>
          <a:p>
            <a:r>
              <a:rPr lang="de-DE" sz="1400" dirty="0" err="1">
                <a:solidFill>
                  <a:srgbClr val="24292E"/>
                </a:solidFill>
                <a:latin typeface="SFMono-Regular"/>
              </a:rPr>
              <a:t>library</a:t>
            </a:r>
            <a:r>
              <a:rPr lang="de-DE" sz="1400" dirty="0">
                <a:solidFill>
                  <a:srgbClr val="24292E"/>
                </a:solidFill>
                <a:latin typeface="SFMono-Regular"/>
              </a:rPr>
              <a:t>(</a:t>
            </a:r>
            <a:r>
              <a:rPr lang="de-DE" sz="1400" dirty="0" err="1">
                <a:solidFill>
                  <a:srgbClr val="24292E"/>
                </a:solidFill>
                <a:latin typeface="SFMono-Regular"/>
              </a:rPr>
              <a:t>LeafArea</a:t>
            </a:r>
            <a:r>
              <a:rPr lang="de-DE" sz="1400" dirty="0">
                <a:solidFill>
                  <a:srgbClr val="24292E"/>
                </a:solidFill>
                <a:latin typeface="SFMono-Regular"/>
              </a:rPr>
              <a:t>)</a:t>
            </a:r>
          </a:p>
          <a:p>
            <a:endParaRPr lang="de-DE" dirty="0"/>
          </a:p>
          <a:p>
            <a:r>
              <a:rPr lang="de-DE" dirty="0" err="1"/>
              <a:t>Function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process</a:t>
            </a:r>
            <a:r>
              <a:rPr lang="de-DE" dirty="0"/>
              <a:t> multiple </a:t>
            </a:r>
            <a:r>
              <a:rPr lang="de-DE" dirty="0" err="1"/>
              <a:t>scans</a:t>
            </a:r>
            <a:endParaRPr lang="de-DE" dirty="0"/>
          </a:p>
          <a:p>
            <a:r>
              <a:rPr lang="de-DE" dirty="0"/>
              <a:t>(</a:t>
            </a:r>
            <a:r>
              <a:rPr lang="de-DE" dirty="0" err="1"/>
              <a:t>loop.files</a:t>
            </a:r>
            <a:r>
              <a:rPr lang="de-DE" dirty="0"/>
              <a:t>)</a:t>
            </a:r>
          </a:p>
          <a:p>
            <a:endParaRPr lang="de-DE" dirty="0"/>
          </a:p>
          <a:p>
            <a:endParaRPr lang="de-NO" dirty="0"/>
          </a:p>
        </p:txBody>
      </p:sp>
      <p:pic>
        <p:nvPicPr>
          <p:cNvPr id="11" name="Grafik 10" descr="Ein Bild, das drinnen, sitzend, weiß, Kühlschrank enthält.&#10;&#10;Automatisch generierte Beschreibung">
            <a:extLst>
              <a:ext uri="{FF2B5EF4-FFF2-40B4-BE49-F238E27FC236}">
                <a16:creationId xmlns:a16="http://schemas.microsoft.com/office/drawing/2014/main" id="{684D7E17-1E32-8749-B0C7-B0AC4BA541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1590" y="1476977"/>
            <a:ext cx="3033706" cy="4171964"/>
          </a:xfrm>
          <a:prstGeom prst="rect">
            <a:avLst/>
          </a:prstGeom>
        </p:spPr>
      </p:pic>
      <p:pic>
        <p:nvPicPr>
          <p:cNvPr id="13" name="Grafik 12" descr="Ein Bild, das Vogel enthält.&#10;&#10;Automatisch generierte Beschreibung">
            <a:extLst>
              <a:ext uri="{FF2B5EF4-FFF2-40B4-BE49-F238E27FC236}">
                <a16:creationId xmlns:a16="http://schemas.microsoft.com/office/drawing/2014/main" id="{84F88C7A-6466-B142-A3E7-16D80EE174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8994" y="1528542"/>
            <a:ext cx="2952329" cy="4067979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C1800A30-5CFF-0549-B9EB-E64F16BDE70E}"/>
              </a:ext>
            </a:extLst>
          </p:cNvPr>
          <p:cNvSpPr/>
          <p:nvPr/>
        </p:nvSpPr>
        <p:spPr>
          <a:xfrm>
            <a:off x="5652120" y="1556792"/>
            <a:ext cx="2952328" cy="4032448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NO"/>
          </a:p>
        </p:txBody>
      </p:sp>
      <p:sp>
        <p:nvSpPr>
          <p:cNvPr id="8" name="Pfeil nach rechts 7">
            <a:extLst>
              <a:ext uri="{FF2B5EF4-FFF2-40B4-BE49-F238E27FC236}">
                <a16:creationId xmlns:a16="http://schemas.microsoft.com/office/drawing/2014/main" id="{B7DBF0AB-295E-4E46-9CAD-645437E37372}"/>
              </a:ext>
            </a:extLst>
          </p:cNvPr>
          <p:cNvSpPr/>
          <p:nvPr/>
        </p:nvSpPr>
        <p:spPr>
          <a:xfrm rot="10800000">
            <a:off x="8260505" y="2946065"/>
            <a:ext cx="425321" cy="4829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NO"/>
          </a:p>
        </p:txBody>
      </p:sp>
    </p:spTree>
    <p:extLst>
      <p:ext uri="{BB962C8B-B14F-4D97-AF65-F5344CB8AC3E}">
        <p14:creationId xmlns:p14="http://schemas.microsoft.com/office/powerpoint/2010/main" val="1113966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700FCAE-0E74-044D-B9F1-ADB3296F83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08" y="504532"/>
            <a:ext cx="7365504" cy="652934"/>
          </a:xfrm>
        </p:spPr>
        <p:txBody>
          <a:bodyPr/>
          <a:lstStyle/>
          <a:p>
            <a:r>
              <a:rPr lang="de-DE" dirty="0"/>
              <a:t>Create - </a:t>
            </a:r>
            <a:r>
              <a:rPr lang="de-DE" dirty="0" err="1"/>
              <a:t>Calculate</a:t>
            </a:r>
            <a:r>
              <a:rPr lang="de-DE" dirty="0"/>
              <a:t> </a:t>
            </a:r>
            <a:r>
              <a:rPr lang="de-DE" dirty="0" err="1"/>
              <a:t>Leaf</a:t>
            </a:r>
            <a:r>
              <a:rPr lang="de-DE" dirty="0"/>
              <a:t> Area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178A0C68-D2A6-F74B-8089-D8E1CCA27C5D}"/>
              </a:ext>
            </a:extLst>
          </p:cNvPr>
          <p:cNvSpPr/>
          <p:nvPr/>
        </p:nvSpPr>
        <p:spPr>
          <a:xfrm>
            <a:off x="323528" y="1268760"/>
            <a:ext cx="8496944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NO" dirty="0">
                <a:solidFill>
                  <a:srgbClr val="6A737D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#### Function to calculate leaf area</a:t>
            </a:r>
            <a:endParaRPr lang="de-NO" dirty="0">
              <a:solidFill>
                <a:srgbClr val="6A737D"/>
              </a:solidFill>
              <a:latin typeface="Consolas" panose="020B0609020204030204" pitchFamily="49" charset="0"/>
            </a:endParaRPr>
          </a:p>
          <a:p>
            <a:r>
              <a:rPr lang="de-NO" dirty="0">
                <a:solidFill>
                  <a:srgbClr val="6A737D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6A737D"/>
                </a:solidFill>
                <a:latin typeface="Consolas" panose="020B0609020204030204" pitchFamily="49" charset="0"/>
              </a:rPr>
              <a:t>loop.files</a:t>
            </a:r>
            <a:r>
              <a:rPr lang="de-DE" dirty="0">
                <a:solidFill>
                  <a:srgbClr val="6A737D"/>
                </a:solidFill>
                <a:latin typeface="Consolas" panose="020B0609020204030204" pitchFamily="49" charset="0"/>
              </a:rPr>
              <a:t> &lt;- </a:t>
            </a:r>
            <a:r>
              <a:rPr lang="de-DE" dirty="0" err="1">
                <a:solidFill>
                  <a:srgbClr val="6A737D"/>
                </a:solidFill>
                <a:latin typeface="Consolas" panose="020B0609020204030204" pitchFamily="49" charset="0"/>
              </a:rPr>
              <a:t>function</a:t>
            </a:r>
            <a:r>
              <a:rPr lang="de-DE" dirty="0">
                <a:solidFill>
                  <a:srgbClr val="6A737D"/>
                </a:solidFill>
                <a:latin typeface="Consolas" panose="020B0609020204030204" pitchFamily="49" charset="0"/>
              </a:rPr>
              <a:t>(</a:t>
            </a:r>
            <a:r>
              <a:rPr lang="de-DE" dirty="0" err="1">
                <a:solidFill>
                  <a:srgbClr val="6A737D"/>
                </a:solidFill>
                <a:latin typeface="Consolas" panose="020B0609020204030204" pitchFamily="49" charset="0"/>
              </a:rPr>
              <a:t>files</a:t>
            </a:r>
            <a:r>
              <a:rPr lang="de-DE" dirty="0">
                <a:solidFill>
                  <a:srgbClr val="6A737D"/>
                </a:solidFill>
                <a:latin typeface="Consolas" panose="020B0609020204030204" pitchFamily="49" charset="0"/>
              </a:rPr>
              <a:t>){</a:t>
            </a:r>
          </a:p>
          <a:p>
            <a:r>
              <a:rPr lang="de-DE" dirty="0">
                <a:solidFill>
                  <a:srgbClr val="6A737D"/>
                </a:solidFill>
                <a:latin typeface="Consolas" panose="020B0609020204030204" pitchFamily="49" charset="0"/>
              </a:rPr>
              <a:t>  </a:t>
            </a:r>
            <a:r>
              <a:rPr lang="de-DE" dirty="0" err="1">
                <a:solidFill>
                  <a:srgbClr val="6A737D"/>
                </a:solidFill>
                <a:latin typeface="Consolas" panose="020B0609020204030204" pitchFamily="49" charset="0"/>
              </a:rPr>
              <a:t>file.copy</a:t>
            </a:r>
            <a:r>
              <a:rPr lang="de-DE" dirty="0">
                <a:solidFill>
                  <a:srgbClr val="6A737D"/>
                </a:solidFill>
                <a:latin typeface="Consolas" panose="020B0609020204030204" pitchFamily="49" charset="0"/>
              </a:rPr>
              <a:t>(</a:t>
            </a:r>
            <a:r>
              <a:rPr lang="de-DE" dirty="0" err="1">
                <a:solidFill>
                  <a:srgbClr val="6A737D"/>
                </a:solidFill>
                <a:latin typeface="Consolas" panose="020B0609020204030204" pitchFamily="49" charset="0"/>
              </a:rPr>
              <a:t>files</a:t>
            </a:r>
            <a:r>
              <a:rPr lang="de-DE" dirty="0">
                <a:solidFill>
                  <a:srgbClr val="6A737D"/>
                </a:solidFill>
                <a:latin typeface="Consolas" panose="020B0609020204030204" pitchFamily="49" charset="0"/>
              </a:rPr>
              <a:t>, </a:t>
            </a:r>
            <a:r>
              <a:rPr lang="de-DE" dirty="0" err="1">
                <a:solidFill>
                  <a:srgbClr val="6A737D"/>
                </a:solidFill>
                <a:latin typeface="Consolas" panose="020B0609020204030204" pitchFamily="49" charset="0"/>
              </a:rPr>
              <a:t>new.folder</a:t>
            </a:r>
            <a:r>
              <a:rPr lang="de-DE" dirty="0">
                <a:solidFill>
                  <a:srgbClr val="6A737D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de-DE" dirty="0">
                <a:solidFill>
                  <a:srgbClr val="6A737D"/>
                </a:solidFill>
                <a:latin typeface="Consolas" panose="020B0609020204030204" pitchFamily="49" charset="0"/>
              </a:rPr>
              <a:t>  </a:t>
            </a:r>
            <a:r>
              <a:rPr lang="de-DE" dirty="0" err="1">
                <a:solidFill>
                  <a:srgbClr val="6A737D"/>
                </a:solidFill>
                <a:latin typeface="Consolas" panose="020B0609020204030204" pitchFamily="49" charset="0"/>
              </a:rPr>
              <a:t>print</a:t>
            </a:r>
            <a:r>
              <a:rPr lang="de-DE" dirty="0">
                <a:solidFill>
                  <a:srgbClr val="6A737D"/>
                </a:solidFill>
                <a:latin typeface="Consolas" panose="020B0609020204030204" pitchFamily="49" charset="0"/>
              </a:rPr>
              <a:t>(</a:t>
            </a:r>
            <a:r>
              <a:rPr lang="de-DE" dirty="0" err="1">
                <a:solidFill>
                  <a:srgbClr val="6A737D"/>
                </a:solidFill>
                <a:latin typeface="Consolas" panose="020B0609020204030204" pitchFamily="49" charset="0"/>
              </a:rPr>
              <a:t>files</a:t>
            </a:r>
            <a:r>
              <a:rPr lang="de-DE" dirty="0">
                <a:solidFill>
                  <a:srgbClr val="6A737D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de-DE" dirty="0">
                <a:solidFill>
                  <a:srgbClr val="6A737D"/>
                </a:solidFill>
                <a:latin typeface="Consolas" panose="020B0609020204030204" pitchFamily="49" charset="0"/>
              </a:rPr>
              <a:t>  </a:t>
            </a:r>
            <a:r>
              <a:rPr lang="de-DE" dirty="0" err="1">
                <a:solidFill>
                  <a:srgbClr val="6A737D"/>
                </a:solidFill>
                <a:latin typeface="Consolas" panose="020B0609020204030204" pitchFamily="49" charset="0"/>
              </a:rPr>
              <a:t>area</a:t>
            </a:r>
            <a:r>
              <a:rPr lang="de-DE" dirty="0">
                <a:solidFill>
                  <a:srgbClr val="6A737D"/>
                </a:solidFill>
                <a:latin typeface="Consolas" panose="020B0609020204030204" pitchFamily="49" charset="0"/>
              </a:rPr>
              <a:t> &lt;- </a:t>
            </a:r>
            <a:r>
              <a:rPr lang="de-DE" dirty="0" err="1">
                <a:solidFill>
                  <a:srgbClr val="6A737D"/>
                </a:solidFill>
                <a:latin typeface="Consolas" panose="020B0609020204030204" pitchFamily="49" charset="0"/>
              </a:rPr>
              <a:t>try</a:t>
            </a:r>
            <a:r>
              <a:rPr lang="de-DE" dirty="0">
                <a:solidFill>
                  <a:srgbClr val="6A737D"/>
                </a:solidFill>
                <a:latin typeface="Consolas" panose="020B0609020204030204" pitchFamily="49" charset="0"/>
              </a:rPr>
              <a:t>(</a:t>
            </a:r>
            <a:r>
              <a:rPr lang="de-DE" dirty="0" err="1">
                <a:solidFill>
                  <a:srgbClr val="6A737D"/>
                </a:solidFill>
                <a:latin typeface="Consolas" panose="020B0609020204030204" pitchFamily="49" charset="0"/>
              </a:rPr>
              <a:t>run.ij</a:t>
            </a:r>
            <a:r>
              <a:rPr lang="de-DE" dirty="0">
                <a:solidFill>
                  <a:srgbClr val="6A737D"/>
                </a:solidFill>
                <a:latin typeface="Consolas" panose="020B0609020204030204" pitchFamily="49" charset="0"/>
              </a:rPr>
              <a:t>(</a:t>
            </a:r>
            <a:r>
              <a:rPr lang="de-DE" dirty="0" err="1">
                <a:solidFill>
                  <a:srgbClr val="6A737D"/>
                </a:solidFill>
                <a:latin typeface="Consolas" panose="020B0609020204030204" pitchFamily="49" charset="0"/>
              </a:rPr>
              <a:t>set.directory</a:t>
            </a:r>
            <a:r>
              <a:rPr lang="de-DE" dirty="0">
                <a:solidFill>
                  <a:srgbClr val="6A737D"/>
                </a:solidFill>
                <a:latin typeface="Consolas" panose="020B0609020204030204" pitchFamily="49" charset="0"/>
              </a:rPr>
              <a:t> = </a:t>
            </a:r>
            <a:r>
              <a:rPr lang="de-DE" dirty="0" err="1">
                <a:solidFill>
                  <a:srgbClr val="6A737D"/>
                </a:solidFill>
                <a:latin typeface="Consolas" panose="020B0609020204030204" pitchFamily="49" charset="0"/>
              </a:rPr>
              <a:t>new.folder</a:t>
            </a:r>
            <a:r>
              <a:rPr lang="de-DE" dirty="0">
                <a:solidFill>
                  <a:srgbClr val="6A737D"/>
                </a:solidFill>
                <a:latin typeface="Consolas" panose="020B0609020204030204" pitchFamily="49" charset="0"/>
              </a:rPr>
              <a:t>, </a:t>
            </a:r>
            <a:r>
              <a:rPr lang="de-DE" dirty="0" err="1">
                <a:solidFill>
                  <a:srgbClr val="6A737D"/>
                </a:solidFill>
                <a:latin typeface="Consolas" panose="020B0609020204030204" pitchFamily="49" charset="0"/>
              </a:rPr>
              <a:t>distance.pixel</a:t>
            </a:r>
            <a:r>
              <a:rPr lang="de-DE" dirty="0">
                <a:solidFill>
                  <a:srgbClr val="6A737D"/>
                </a:solidFill>
                <a:latin typeface="Consolas" panose="020B0609020204030204" pitchFamily="49" charset="0"/>
              </a:rPr>
              <a:t> = 237, </a:t>
            </a:r>
            <a:r>
              <a:rPr lang="de-DE" dirty="0" err="1">
                <a:solidFill>
                  <a:srgbClr val="6A737D"/>
                </a:solidFill>
                <a:latin typeface="Consolas" panose="020B0609020204030204" pitchFamily="49" charset="0"/>
              </a:rPr>
              <a:t>known.distance</a:t>
            </a:r>
            <a:r>
              <a:rPr lang="de-DE" dirty="0">
                <a:solidFill>
                  <a:srgbClr val="6A737D"/>
                </a:solidFill>
                <a:latin typeface="Consolas" panose="020B0609020204030204" pitchFamily="49" charset="0"/>
              </a:rPr>
              <a:t> = 2, log = TRUE, </a:t>
            </a:r>
            <a:r>
              <a:rPr lang="de-DE" dirty="0" err="1">
                <a:solidFill>
                  <a:srgbClr val="6A737D"/>
                </a:solidFill>
                <a:latin typeface="Consolas" panose="020B0609020204030204" pitchFamily="49" charset="0"/>
              </a:rPr>
              <a:t>low.size</a:t>
            </a:r>
            <a:r>
              <a:rPr lang="de-DE" dirty="0">
                <a:solidFill>
                  <a:srgbClr val="6A737D"/>
                </a:solidFill>
                <a:latin typeface="Consolas" panose="020B0609020204030204" pitchFamily="49" charset="0"/>
              </a:rPr>
              <a:t> = 0.005, </a:t>
            </a:r>
            <a:r>
              <a:rPr lang="de-DE" dirty="0" err="1">
                <a:solidFill>
                  <a:srgbClr val="6A737D"/>
                </a:solidFill>
                <a:latin typeface="Consolas" panose="020B0609020204030204" pitchFamily="49" charset="0"/>
              </a:rPr>
              <a:t>trim.pixel</a:t>
            </a:r>
            <a:r>
              <a:rPr lang="de-DE" dirty="0">
                <a:solidFill>
                  <a:srgbClr val="6A737D"/>
                </a:solidFill>
                <a:latin typeface="Consolas" panose="020B0609020204030204" pitchFamily="49" charset="0"/>
              </a:rPr>
              <a:t> = 60, trim.pixel2 = 150, </a:t>
            </a:r>
            <a:r>
              <a:rPr lang="de-DE" dirty="0" err="1">
                <a:solidFill>
                  <a:srgbClr val="6A737D"/>
                </a:solidFill>
                <a:latin typeface="Consolas" panose="020B0609020204030204" pitchFamily="49" charset="0"/>
              </a:rPr>
              <a:t>save.image</a:t>
            </a:r>
            <a:r>
              <a:rPr lang="de-DE" dirty="0">
                <a:solidFill>
                  <a:srgbClr val="6A737D"/>
                </a:solidFill>
                <a:latin typeface="Consolas" panose="020B0609020204030204" pitchFamily="49" charset="0"/>
              </a:rPr>
              <a:t> = TRUE))</a:t>
            </a:r>
          </a:p>
          <a:p>
            <a:r>
              <a:rPr lang="de-DE" dirty="0">
                <a:solidFill>
                  <a:srgbClr val="6A737D"/>
                </a:solidFill>
                <a:latin typeface="Consolas" panose="020B0609020204030204" pitchFamily="49" charset="0"/>
              </a:rPr>
              <a:t>  </a:t>
            </a:r>
            <a:r>
              <a:rPr lang="de-DE" dirty="0" err="1">
                <a:solidFill>
                  <a:srgbClr val="6A737D"/>
                </a:solidFill>
                <a:latin typeface="Consolas" panose="020B0609020204030204" pitchFamily="49" charset="0"/>
              </a:rPr>
              <a:t>if</a:t>
            </a:r>
            <a:r>
              <a:rPr lang="de-DE" dirty="0">
                <a:solidFill>
                  <a:srgbClr val="6A737D"/>
                </a:solidFill>
                <a:latin typeface="Consolas" panose="020B0609020204030204" pitchFamily="49" charset="0"/>
              </a:rPr>
              <a:t>(</a:t>
            </a:r>
            <a:r>
              <a:rPr lang="de-DE" dirty="0" err="1">
                <a:solidFill>
                  <a:srgbClr val="6A737D"/>
                </a:solidFill>
                <a:latin typeface="Consolas" panose="020B0609020204030204" pitchFamily="49" charset="0"/>
              </a:rPr>
              <a:t>inherits</a:t>
            </a:r>
            <a:r>
              <a:rPr lang="de-DE" dirty="0">
                <a:solidFill>
                  <a:srgbClr val="6A737D"/>
                </a:solidFill>
                <a:latin typeface="Consolas" panose="020B0609020204030204" pitchFamily="49" charset="0"/>
              </a:rPr>
              <a:t>(</a:t>
            </a:r>
            <a:r>
              <a:rPr lang="de-DE" dirty="0" err="1">
                <a:solidFill>
                  <a:srgbClr val="6A737D"/>
                </a:solidFill>
                <a:latin typeface="Consolas" panose="020B0609020204030204" pitchFamily="49" charset="0"/>
              </a:rPr>
              <a:t>area</a:t>
            </a:r>
            <a:r>
              <a:rPr lang="de-DE" dirty="0">
                <a:solidFill>
                  <a:srgbClr val="6A737D"/>
                </a:solidFill>
                <a:latin typeface="Consolas" panose="020B0609020204030204" pitchFamily="49" charset="0"/>
              </a:rPr>
              <a:t>, "</a:t>
            </a:r>
            <a:r>
              <a:rPr lang="de-DE" dirty="0" err="1">
                <a:solidFill>
                  <a:srgbClr val="6A737D"/>
                </a:solidFill>
                <a:latin typeface="Consolas" panose="020B0609020204030204" pitchFamily="49" charset="0"/>
              </a:rPr>
              <a:t>try</a:t>
            </a:r>
            <a:r>
              <a:rPr lang="de-DE" dirty="0">
                <a:solidFill>
                  <a:srgbClr val="6A737D"/>
                </a:solidFill>
                <a:latin typeface="Consolas" panose="020B0609020204030204" pitchFamily="49" charset="0"/>
              </a:rPr>
              <a:t>-error")){</a:t>
            </a:r>
          </a:p>
          <a:p>
            <a:r>
              <a:rPr lang="de-DE" dirty="0">
                <a:solidFill>
                  <a:srgbClr val="6A737D"/>
                </a:solidFill>
                <a:latin typeface="Consolas" panose="020B0609020204030204" pitchFamily="49" charset="0"/>
              </a:rPr>
              <a:t>    </a:t>
            </a:r>
            <a:r>
              <a:rPr lang="de-DE" dirty="0" err="1">
                <a:solidFill>
                  <a:srgbClr val="6A737D"/>
                </a:solidFill>
                <a:latin typeface="Consolas" panose="020B0609020204030204" pitchFamily="49" charset="0"/>
              </a:rPr>
              <a:t>return</a:t>
            </a:r>
            <a:r>
              <a:rPr lang="de-DE" dirty="0">
                <a:solidFill>
                  <a:srgbClr val="6A737D"/>
                </a:solidFill>
                <a:latin typeface="Consolas" panose="020B0609020204030204" pitchFamily="49" charset="0"/>
              </a:rPr>
              <a:t>(</a:t>
            </a:r>
            <a:r>
              <a:rPr lang="de-DE" dirty="0" err="1">
                <a:solidFill>
                  <a:srgbClr val="6A737D"/>
                </a:solidFill>
                <a:latin typeface="Consolas" panose="020B0609020204030204" pitchFamily="49" charset="0"/>
              </a:rPr>
              <a:t>data.frame</a:t>
            </a:r>
            <a:r>
              <a:rPr lang="de-DE" dirty="0">
                <a:solidFill>
                  <a:srgbClr val="6A737D"/>
                </a:solidFill>
                <a:latin typeface="Consolas" panose="020B0609020204030204" pitchFamily="49" charset="0"/>
              </a:rPr>
              <a:t>(</a:t>
            </a:r>
            <a:r>
              <a:rPr lang="de-DE" dirty="0" err="1">
                <a:solidFill>
                  <a:srgbClr val="6A737D"/>
                </a:solidFill>
                <a:latin typeface="Consolas" panose="020B0609020204030204" pitchFamily="49" charset="0"/>
              </a:rPr>
              <a:t>LeafArea</a:t>
            </a:r>
            <a:r>
              <a:rPr lang="de-DE" dirty="0">
                <a:solidFill>
                  <a:srgbClr val="6A737D"/>
                </a:solidFill>
                <a:latin typeface="Consolas" panose="020B0609020204030204" pitchFamily="49" charset="0"/>
              </a:rPr>
              <a:t> = NA))</a:t>
            </a:r>
          </a:p>
          <a:p>
            <a:r>
              <a:rPr lang="de-DE" dirty="0">
                <a:solidFill>
                  <a:srgbClr val="6A737D"/>
                </a:solidFill>
                <a:latin typeface="Consolas" panose="020B0609020204030204" pitchFamily="49" charset="0"/>
              </a:rPr>
              <a:t>  }</a:t>
            </a:r>
          </a:p>
          <a:p>
            <a:r>
              <a:rPr lang="de-DE" dirty="0">
                <a:solidFill>
                  <a:srgbClr val="6A737D"/>
                </a:solidFill>
                <a:latin typeface="Consolas" panose="020B0609020204030204" pitchFamily="49" charset="0"/>
              </a:rPr>
              <a:t>  </a:t>
            </a:r>
            <a:r>
              <a:rPr lang="de-DE" dirty="0" err="1">
                <a:solidFill>
                  <a:srgbClr val="6A737D"/>
                </a:solidFill>
                <a:latin typeface="Consolas" panose="020B0609020204030204" pitchFamily="49" charset="0"/>
              </a:rPr>
              <a:t>file.copy</a:t>
            </a:r>
            <a:r>
              <a:rPr lang="de-DE" dirty="0">
                <a:solidFill>
                  <a:srgbClr val="6A737D"/>
                </a:solidFill>
                <a:latin typeface="Consolas" panose="020B0609020204030204" pitchFamily="49" charset="0"/>
              </a:rPr>
              <a:t>(dir(</a:t>
            </a:r>
            <a:r>
              <a:rPr lang="de-DE" dirty="0" err="1">
                <a:solidFill>
                  <a:srgbClr val="6A737D"/>
                </a:solidFill>
                <a:latin typeface="Consolas" panose="020B0609020204030204" pitchFamily="49" charset="0"/>
              </a:rPr>
              <a:t>new.folder</a:t>
            </a:r>
            <a:r>
              <a:rPr lang="de-DE" dirty="0">
                <a:solidFill>
                  <a:srgbClr val="6A737D"/>
                </a:solidFill>
                <a:latin typeface="Consolas" panose="020B0609020204030204" pitchFamily="49" charset="0"/>
              </a:rPr>
              <a:t>, </a:t>
            </a:r>
            <a:r>
              <a:rPr lang="de-DE" dirty="0" err="1">
                <a:solidFill>
                  <a:srgbClr val="6A737D"/>
                </a:solidFill>
                <a:latin typeface="Consolas" panose="020B0609020204030204" pitchFamily="49" charset="0"/>
              </a:rPr>
              <a:t>full.names</a:t>
            </a:r>
            <a:r>
              <a:rPr lang="de-DE" dirty="0">
                <a:solidFill>
                  <a:srgbClr val="6A737D"/>
                </a:solidFill>
                <a:latin typeface="Consolas" panose="020B0609020204030204" pitchFamily="49" charset="0"/>
              </a:rPr>
              <a:t> = TRUE, </a:t>
            </a:r>
            <a:r>
              <a:rPr lang="de-DE" dirty="0" err="1">
                <a:solidFill>
                  <a:srgbClr val="6A737D"/>
                </a:solidFill>
                <a:latin typeface="Consolas" panose="020B0609020204030204" pitchFamily="49" charset="0"/>
              </a:rPr>
              <a:t>pattern</a:t>
            </a:r>
            <a:r>
              <a:rPr lang="de-DE" dirty="0">
                <a:solidFill>
                  <a:srgbClr val="6A737D"/>
                </a:solidFill>
                <a:latin typeface="Consolas" panose="020B0609020204030204" pitchFamily="49" charset="0"/>
              </a:rPr>
              <a:t> = "\\.</a:t>
            </a:r>
            <a:r>
              <a:rPr lang="de-DE" dirty="0" err="1">
                <a:solidFill>
                  <a:srgbClr val="6A737D"/>
                </a:solidFill>
                <a:latin typeface="Consolas" panose="020B0609020204030204" pitchFamily="49" charset="0"/>
              </a:rPr>
              <a:t>tif</a:t>
            </a:r>
            <a:r>
              <a:rPr lang="de-DE" dirty="0">
                <a:solidFill>
                  <a:srgbClr val="6A737D"/>
                </a:solidFill>
                <a:latin typeface="Consolas" panose="020B0609020204030204" pitchFamily="49" charset="0"/>
              </a:rPr>
              <a:t>"), </a:t>
            </a:r>
            <a:r>
              <a:rPr lang="de-DE" dirty="0" err="1">
                <a:solidFill>
                  <a:srgbClr val="6A737D"/>
                </a:solidFill>
                <a:latin typeface="Consolas" panose="020B0609020204030204" pitchFamily="49" charset="0"/>
              </a:rPr>
              <a:t>output.folder</a:t>
            </a:r>
            <a:r>
              <a:rPr lang="de-DE" dirty="0">
                <a:solidFill>
                  <a:srgbClr val="6A737D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de-DE" dirty="0">
                <a:solidFill>
                  <a:srgbClr val="6A737D"/>
                </a:solidFill>
                <a:latin typeface="Consolas" panose="020B0609020204030204" pitchFamily="49" charset="0"/>
              </a:rPr>
              <a:t>  </a:t>
            </a:r>
            <a:r>
              <a:rPr lang="de-DE" dirty="0" err="1">
                <a:solidFill>
                  <a:srgbClr val="6A737D"/>
                </a:solidFill>
                <a:latin typeface="Consolas" panose="020B0609020204030204" pitchFamily="49" charset="0"/>
              </a:rPr>
              <a:t>Sys.sleep</a:t>
            </a:r>
            <a:r>
              <a:rPr lang="de-DE" dirty="0">
                <a:solidFill>
                  <a:srgbClr val="6A737D"/>
                </a:solidFill>
                <a:latin typeface="Consolas" panose="020B0609020204030204" pitchFamily="49" charset="0"/>
              </a:rPr>
              <a:t>(0.1)</a:t>
            </a:r>
          </a:p>
          <a:p>
            <a:r>
              <a:rPr lang="de-DE" dirty="0">
                <a:solidFill>
                  <a:srgbClr val="6A737D"/>
                </a:solidFill>
                <a:latin typeface="Consolas" panose="020B0609020204030204" pitchFamily="49" charset="0"/>
              </a:rPr>
              <a:t>  </a:t>
            </a:r>
            <a:r>
              <a:rPr lang="de-DE" dirty="0" err="1">
                <a:solidFill>
                  <a:srgbClr val="6A737D"/>
                </a:solidFill>
                <a:latin typeface="Consolas" panose="020B0609020204030204" pitchFamily="49" charset="0"/>
              </a:rPr>
              <a:t>if</a:t>
            </a:r>
            <a:r>
              <a:rPr lang="de-DE" dirty="0">
                <a:solidFill>
                  <a:srgbClr val="6A737D"/>
                </a:solidFill>
                <a:latin typeface="Consolas" panose="020B0609020204030204" pitchFamily="49" charset="0"/>
              </a:rPr>
              <a:t>(</a:t>
            </a:r>
            <a:r>
              <a:rPr lang="de-DE" dirty="0" err="1">
                <a:solidFill>
                  <a:srgbClr val="6A737D"/>
                </a:solidFill>
                <a:latin typeface="Consolas" panose="020B0609020204030204" pitchFamily="49" charset="0"/>
              </a:rPr>
              <a:t>any</a:t>
            </a:r>
            <a:r>
              <a:rPr lang="de-DE" dirty="0">
                <a:solidFill>
                  <a:srgbClr val="6A737D"/>
                </a:solidFill>
                <a:latin typeface="Consolas" panose="020B0609020204030204" pitchFamily="49" charset="0"/>
              </a:rPr>
              <a:t>(!</a:t>
            </a:r>
            <a:r>
              <a:rPr lang="de-DE" dirty="0" err="1">
                <a:solidFill>
                  <a:srgbClr val="6A737D"/>
                </a:solidFill>
                <a:latin typeface="Consolas" panose="020B0609020204030204" pitchFamily="49" charset="0"/>
              </a:rPr>
              <a:t>file.remove</a:t>
            </a:r>
            <a:r>
              <a:rPr lang="de-DE" dirty="0">
                <a:solidFill>
                  <a:srgbClr val="6A737D"/>
                </a:solidFill>
                <a:latin typeface="Consolas" panose="020B0609020204030204" pitchFamily="49" charset="0"/>
              </a:rPr>
              <a:t>(dir(</a:t>
            </a:r>
            <a:r>
              <a:rPr lang="de-DE" dirty="0" err="1">
                <a:solidFill>
                  <a:srgbClr val="6A737D"/>
                </a:solidFill>
                <a:latin typeface="Consolas" panose="020B0609020204030204" pitchFamily="49" charset="0"/>
              </a:rPr>
              <a:t>new.folder</a:t>
            </a:r>
            <a:r>
              <a:rPr lang="de-DE" dirty="0">
                <a:solidFill>
                  <a:srgbClr val="6A737D"/>
                </a:solidFill>
                <a:latin typeface="Consolas" panose="020B0609020204030204" pitchFamily="49" charset="0"/>
              </a:rPr>
              <a:t>, </a:t>
            </a:r>
            <a:r>
              <a:rPr lang="de-DE" dirty="0" err="1">
                <a:solidFill>
                  <a:srgbClr val="6A737D"/>
                </a:solidFill>
                <a:latin typeface="Consolas" panose="020B0609020204030204" pitchFamily="49" charset="0"/>
              </a:rPr>
              <a:t>full.names</a:t>
            </a:r>
            <a:r>
              <a:rPr lang="de-DE" dirty="0">
                <a:solidFill>
                  <a:srgbClr val="6A737D"/>
                </a:solidFill>
                <a:latin typeface="Consolas" panose="020B0609020204030204" pitchFamily="49" charset="0"/>
              </a:rPr>
              <a:t> = TRUE) ))) </a:t>
            </a:r>
            <a:r>
              <a:rPr lang="de-DE" dirty="0" err="1">
                <a:solidFill>
                  <a:srgbClr val="6A737D"/>
                </a:solidFill>
                <a:latin typeface="Consolas" panose="020B0609020204030204" pitchFamily="49" charset="0"/>
              </a:rPr>
              <a:t>stop</a:t>
            </a:r>
            <a:r>
              <a:rPr lang="de-DE" dirty="0">
                <a:solidFill>
                  <a:srgbClr val="6A737D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de-DE" dirty="0">
                <a:solidFill>
                  <a:srgbClr val="6A737D"/>
                </a:solidFill>
                <a:latin typeface="Consolas" panose="020B0609020204030204" pitchFamily="49" charset="0"/>
              </a:rPr>
              <a:t>  </a:t>
            </a:r>
            <a:r>
              <a:rPr lang="de-DE" dirty="0" err="1">
                <a:solidFill>
                  <a:srgbClr val="6A737D"/>
                </a:solidFill>
                <a:latin typeface="Consolas" panose="020B0609020204030204" pitchFamily="49" charset="0"/>
              </a:rPr>
              <a:t>res</a:t>
            </a:r>
            <a:r>
              <a:rPr lang="de-DE" dirty="0">
                <a:solidFill>
                  <a:srgbClr val="6A737D"/>
                </a:solidFill>
                <a:latin typeface="Consolas" panose="020B0609020204030204" pitchFamily="49" charset="0"/>
              </a:rPr>
              <a:t> &lt;- </a:t>
            </a:r>
            <a:r>
              <a:rPr lang="de-DE" dirty="0" err="1">
                <a:solidFill>
                  <a:srgbClr val="6A737D"/>
                </a:solidFill>
                <a:latin typeface="Consolas" panose="020B0609020204030204" pitchFamily="49" charset="0"/>
              </a:rPr>
              <a:t>data.frame</a:t>
            </a:r>
            <a:r>
              <a:rPr lang="de-DE" dirty="0">
                <a:solidFill>
                  <a:srgbClr val="6A737D"/>
                </a:solidFill>
                <a:latin typeface="Consolas" panose="020B0609020204030204" pitchFamily="49" charset="0"/>
              </a:rPr>
              <a:t>(ID = </a:t>
            </a:r>
            <a:r>
              <a:rPr lang="de-DE" dirty="0" err="1">
                <a:solidFill>
                  <a:srgbClr val="6A737D"/>
                </a:solidFill>
                <a:latin typeface="Consolas" panose="020B0609020204030204" pitchFamily="49" charset="0"/>
              </a:rPr>
              <a:t>names</a:t>
            </a:r>
            <a:r>
              <a:rPr lang="de-DE" dirty="0">
                <a:solidFill>
                  <a:srgbClr val="6A737D"/>
                </a:solidFill>
                <a:latin typeface="Consolas" panose="020B0609020204030204" pitchFamily="49" charset="0"/>
              </a:rPr>
              <a:t>(</a:t>
            </a:r>
            <a:r>
              <a:rPr lang="de-DE" dirty="0" err="1">
                <a:solidFill>
                  <a:srgbClr val="6A737D"/>
                </a:solidFill>
                <a:latin typeface="Consolas" panose="020B0609020204030204" pitchFamily="49" charset="0"/>
              </a:rPr>
              <a:t>unlist</a:t>
            </a:r>
            <a:r>
              <a:rPr lang="de-DE" dirty="0">
                <a:solidFill>
                  <a:srgbClr val="6A737D"/>
                </a:solidFill>
                <a:latin typeface="Consolas" panose="020B0609020204030204" pitchFamily="49" charset="0"/>
              </a:rPr>
              <a:t>(</a:t>
            </a:r>
            <a:r>
              <a:rPr lang="de-DE" dirty="0" err="1">
                <a:solidFill>
                  <a:srgbClr val="6A737D"/>
                </a:solidFill>
                <a:latin typeface="Consolas" panose="020B0609020204030204" pitchFamily="49" charset="0"/>
              </a:rPr>
              <a:t>area</a:t>
            </a:r>
            <a:r>
              <a:rPr lang="de-DE" dirty="0">
                <a:solidFill>
                  <a:srgbClr val="6A737D"/>
                </a:solidFill>
                <a:latin typeface="Consolas" panose="020B0609020204030204" pitchFamily="49" charset="0"/>
              </a:rPr>
              <a:t>[[2]])), </a:t>
            </a:r>
            <a:r>
              <a:rPr lang="de-DE" dirty="0" err="1">
                <a:solidFill>
                  <a:srgbClr val="6A737D"/>
                </a:solidFill>
                <a:latin typeface="Consolas" panose="020B0609020204030204" pitchFamily="49" charset="0"/>
              </a:rPr>
              <a:t>LeafArea</a:t>
            </a:r>
            <a:r>
              <a:rPr lang="de-DE" dirty="0">
                <a:solidFill>
                  <a:srgbClr val="6A737D"/>
                </a:solidFill>
                <a:latin typeface="Consolas" panose="020B0609020204030204" pitchFamily="49" charset="0"/>
              </a:rPr>
              <a:t> = (</a:t>
            </a:r>
            <a:r>
              <a:rPr lang="de-DE" dirty="0" err="1">
                <a:solidFill>
                  <a:srgbClr val="6A737D"/>
                </a:solidFill>
                <a:latin typeface="Consolas" panose="020B0609020204030204" pitchFamily="49" charset="0"/>
              </a:rPr>
              <a:t>unlist</a:t>
            </a:r>
            <a:r>
              <a:rPr lang="de-DE" dirty="0">
                <a:solidFill>
                  <a:srgbClr val="6A737D"/>
                </a:solidFill>
                <a:latin typeface="Consolas" panose="020B0609020204030204" pitchFamily="49" charset="0"/>
              </a:rPr>
              <a:t>(</a:t>
            </a:r>
            <a:r>
              <a:rPr lang="de-DE" dirty="0" err="1">
                <a:solidFill>
                  <a:srgbClr val="6A737D"/>
                </a:solidFill>
                <a:latin typeface="Consolas" panose="020B0609020204030204" pitchFamily="49" charset="0"/>
              </a:rPr>
              <a:t>area</a:t>
            </a:r>
            <a:r>
              <a:rPr lang="de-DE" dirty="0">
                <a:solidFill>
                  <a:srgbClr val="6A737D"/>
                </a:solidFill>
                <a:latin typeface="Consolas" panose="020B0609020204030204" pitchFamily="49" charset="0"/>
              </a:rPr>
              <a:t>[[2]])))</a:t>
            </a:r>
          </a:p>
          <a:p>
            <a:r>
              <a:rPr lang="de-DE" dirty="0">
                <a:solidFill>
                  <a:srgbClr val="6A737D"/>
                </a:solidFill>
                <a:latin typeface="Consolas" panose="020B0609020204030204" pitchFamily="49" charset="0"/>
              </a:rPr>
              <a:t>  </a:t>
            </a:r>
            <a:r>
              <a:rPr lang="de-DE" dirty="0" err="1">
                <a:solidFill>
                  <a:srgbClr val="6A737D"/>
                </a:solidFill>
                <a:latin typeface="Consolas" panose="020B0609020204030204" pitchFamily="49" charset="0"/>
              </a:rPr>
              <a:t>return</a:t>
            </a:r>
            <a:r>
              <a:rPr lang="de-DE" dirty="0">
                <a:solidFill>
                  <a:srgbClr val="6A737D"/>
                </a:solidFill>
                <a:latin typeface="Consolas" panose="020B0609020204030204" pitchFamily="49" charset="0"/>
              </a:rPr>
              <a:t>(</a:t>
            </a:r>
            <a:r>
              <a:rPr lang="de-DE" dirty="0" err="1">
                <a:solidFill>
                  <a:srgbClr val="6A737D"/>
                </a:solidFill>
                <a:latin typeface="Consolas" panose="020B0609020204030204" pitchFamily="49" charset="0"/>
              </a:rPr>
              <a:t>res</a:t>
            </a:r>
            <a:r>
              <a:rPr lang="de-DE" dirty="0">
                <a:solidFill>
                  <a:srgbClr val="6A737D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de-DE" dirty="0">
                <a:solidFill>
                  <a:srgbClr val="6A737D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636B2007-49A7-7D4D-8880-B83D27E77979}"/>
              </a:ext>
            </a:extLst>
          </p:cNvPr>
          <p:cNvSpPr/>
          <p:nvPr/>
        </p:nvSpPr>
        <p:spPr>
          <a:xfrm>
            <a:off x="323528" y="2420888"/>
            <a:ext cx="8496944" cy="7920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NO"/>
          </a:p>
        </p:txBody>
      </p:sp>
    </p:spTree>
    <p:extLst>
      <p:ext uri="{BB962C8B-B14F-4D97-AF65-F5344CB8AC3E}">
        <p14:creationId xmlns:p14="http://schemas.microsoft.com/office/powerpoint/2010/main" val="14723488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700FCAE-0E74-044D-B9F1-ADB3296F83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08" y="504532"/>
            <a:ext cx="7365504" cy="652934"/>
          </a:xfrm>
        </p:spPr>
        <p:txBody>
          <a:bodyPr/>
          <a:lstStyle/>
          <a:p>
            <a:r>
              <a:rPr lang="de-DE" dirty="0"/>
              <a:t>Create - </a:t>
            </a:r>
            <a:r>
              <a:rPr lang="de-DE" dirty="0" err="1"/>
              <a:t>Thickness</a:t>
            </a:r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DE9F51CB-6461-B34F-A4A4-B86AEA1883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760" y="1484784"/>
            <a:ext cx="6329339" cy="4680520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91A7D3DA-6F36-8540-8923-9BF08D198E4F}"/>
              </a:ext>
            </a:extLst>
          </p:cNvPr>
          <p:cNvSpPr txBox="1"/>
          <p:nvPr/>
        </p:nvSpPr>
        <p:spPr>
          <a:xfrm>
            <a:off x="251520" y="1988840"/>
            <a:ext cx="216024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Measure</a:t>
            </a:r>
            <a:r>
              <a:rPr lang="de-DE" dirty="0"/>
              <a:t> </a:t>
            </a:r>
            <a:r>
              <a:rPr lang="de-DE" dirty="0" err="1"/>
              <a:t>leaf</a:t>
            </a:r>
            <a:r>
              <a:rPr lang="de-DE" dirty="0"/>
              <a:t> </a:t>
            </a:r>
            <a:r>
              <a:rPr lang="de-DE" dirty="0" err="1"/>
              <a:t>thickness</a:t>
            </a:r>
            <a:r>
              <a:rPr lang="de-DE" dirty="0"/>
              <a:t> 3 </a:t>
            </a:r>
            <a:r>
              <a:rPr lang="de-DE" dirty="0" err="1"/>
              <a:t>times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each</a:t>
            </a:r>
            <a:r>
              <a:rPr lang="de-DE" dirty="0"/>
              <a:t> sample </a:t>
            </a:r>
            <a:r>
              <a:rPr lang="de-DE" dirty="0" err="1"/>
              <a:t>avoiding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mid</a:t>
            </a:r>
            <a:r>
              <a:rPr lang="de-DE" dirty="0"/>
              <a:t> </a:t>
            </a:r>
            <a:r>
              <a:rPr lang="de-DE" dirty="0" err="1"/>
              <a:t>rib</a:t>
            </a:r>
            <a:r>
              <a:rPr lang="de-DE" dirty="0"/>
              <a:t>.</a:t>
            </a:r>
          </a:p>
          <a:p>
            <a:endParaRPr lang="de-DE" dirty="0"/>
          </a:p>
          <a:p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leaf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too</a:t>
            </a:r>
            <a:r>
              <a:rPr lang="de-DE" dirty="0"/>
              <a:t> </a:t>
            </a:r>
            <a:r>
              <a:rPr lang="de-DE" dirty="0" err="1"/>
              <a:t>small</a:t>
            </a:r>
            <a:r>
              <a:rPr lang="de-DE" dirty="0"/>
              <a:t> </a:t>
            </a:r>
            <a:r>
              <a:rPr lang="de-DE" dirty="0" err="1"/>
              <a:t>make</a:t>
            </a:r>
            <a:r>
              <a:rPr lang="de-DE" dirty="0"/>
              <a:t> </a:t>
            </a:r>
            <a:r>
              <a:rPr lang="de-DE" dirty="0" err="1"/>
              <a:t>less</a:t>
            </a:r>
            <a:r>
              <a:rPr lang="de-DE" dirty="0"/>
              <a:t> </a:t>
            </a:r>
            <a:r>
              <a:rPr lang="de-DE" dirty="0" err="1"/>
              <a:t>measurements</a:t>
            </a:r>
            <a:r>
              <a:rPr lang="de-DE" dirty="0"/>
              <a:t>. The </a:t>
            </a:r>
            <a:r>
              <a:rPr lang="de-DE" dirty="0" err="1"/>
              <a:t>measurments</a:t>
            </a:r>
            <a:r>
              <a:rPr lang="de-DE" dirty="0"/>
              <a:t> </a:t>
            </a:r>
            <a:r>
              <a:rPr lang="de-DE" dirty="0" err="1"/>
              <a:t>should</a:t>
            </a:r>
            <a:r>
              <a:rPr lang="de-DE" dirty="0"/>
              <a:t> not </a:t>
            </a:r>
            <a:r>
              <a:rPr lang="de-DE" dirty="0" err="1"/>
              <a:t>overlap</a:t>
            </a:r>
            <a:r>
              <a:rPr lang="de-DE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40815448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700FCAE-0E74-044D-B9F1-ADB3296F83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08" y="504532"/>
            <a:ext cx="7365504" cy="652934"/>
          </a:xfrm>
        </p:spPr>
        <p:txBody>
          <a:bodyPr/>
          <a:lstStyle/>
          <a:p>
            <a:r>
              <a:rPr lang="de-DE" dirty="0" err="1"/>
              <a:t>Process</a:t>
            </a:r>
            <a:r>
              <a:rPr lang="de-DE" dirty="0"/>
              <a:t> – Data </a:t>
            </a:r>
            <a:r>
              <a:rPr lang="de-DE" dirty="0" err="1"/>
              <a:t>entry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F6D4DE4-719F-CB45-BC23-8DBCEB19DA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2280" y="182927"/>
            <a:ext cx="1801388" cy="1296144"/>
          </a:xfrm>
          <a:prstGeom prst="rect">
            <a:avLst/>
          </a:prstGeom>
        </p:spPr>
      </p:pic>
      <p:pic>
        <p:nvPicPr>
          <p:cNvPr id="5" name="Picture 4" descr="Graphical user interface, application, table&#10;&#10;Description automatically generated">
            <a:extLst>
              <a:ext uri="{FF2B5EF4-FFF2-40B4-BE49-F238E27FC236}">
                <a16:creationId xmlns:a16="http://schemas.microsoft.com/office/drawing/2014/main" id="{C084BEC0-DA95-37D9-19F8-8433A0A68C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00808"/>
            <a:ext cx="9144000" cy="3834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1270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ECA8A-3591-E97F-339F-E63D49AE35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049125-665C-306F-2F84-F87916B7C4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4378D4-2B7D-3601-7CFA-58001EE2F2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93FF6C-22C3-5B78-849C-26F21FF57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University of Bergen</a:t>
            </a:r>
            <a:endParaRPr lang="nb-N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6C51EE-A954-6E6B-5174-53FDDB9923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b-NO"/>
              <a:t>PAGE </a:t>
            </a:r>
            <a:fld id="{06C54713-27B5-4268-B680-29C9FB350413}" type="slidenum">
              <a:rPr lang="nb-NO" smtClean="0"/>
              <a:pPr/>
              <a:t>2</a:t>
            </a:fld>
            <a:endParaRPr lang="nb-NO" dirty="0"/>
          </a:p>
        </p:txBody>
      </p:sp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C9EAEBCC-70E9-1CB8-93DC-B4712B70A5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0021"/>
            <a:ext cx="9144000" cy="6291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6848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25294D-0251-2446-B68A-1B618ED39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576" y="495551"/>
            <a:ext cx="7365504" cy="652934"/>
          </a:xfrm>
        </p:spPr>
        <p:txBody>
          <a:bodyPr/>
          <a:lstStyle/>
          <a:p>
            <a:r>
              <a:rPr lang="de-DE" dirty="0" err="1"/>
              <a:t>Process</a:t>
            </a:r>
            <a:r>
              <a:rPr lang="de-DE" dirty="0"/>
              <a:t> – Import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checking</a:t>
            </a:r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66548F54-CE69-444A-9D43-59FB34A651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4548" y="187638"/>
            <a:ext cx="1212903" cy="1268760"/>
          </a:xfrm>
          <a:prstGeom prst="rect">
            <a:avLst/>
          </a:prstGeom>
        </p:spPr>
      </p:pic>
      <p:pic>
        <p:nvPicPr>
          <p:cNvPr id="4" name="Picture 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CA55C412-8E6B-E16C-06F8-CE4A61C7EF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10998"/>
            <a:ext cx="9144000" cy="4643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4824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0157904-DCDF-064C-948C-3AF3C18E82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Why</a:t>
            </a:r>
            <a:r>
              <a:rPr lang="de-DE" dirty="0"/>
              <a:t> </a:t>
            </a:r>
            <a:r>
              <a:rPr lang="de-DE" dirty="0" err="1"/>
              <a:t>Git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GitHub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FAF5BA9-E8C0-C645-8418-2DDFC5E3B2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Easy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share</a:t>
            </a:r>
            <a:r>
              <a:rPr lang="de-DE" dirty="0"/>
              <a:t> </a:t>
            </a:r>
            <a:r>
              <a:rPr lang="de-DE" dirty="0" err="1"/>
              <a:t>code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collaborators</a:t>
            </a:r>
            <a:r>
              <a:rPr lang="de-DE" dirty="0"/>
              <a:t>, </a:t>
            </a:r>
            <a:r>
              <a:rPr lang="de-DE" dirty="0" err="1"/>
              <a:t>students</a:t>
            </a:r>
            <a:r>
              <a:rPr lang="de-DE" dirty="0"/>
              <a:t>, etc.</a:t>
            </a:r>
          </a:p>
          <a:p>
            <a:r>
              <a:rPr lang="de-DE" dirty="0" err="1"/>
              <a:t>Collaborators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work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same </a:t>
            </a:r>
            <a:r>
              <a:rPr lang="de-DE" dirty="0" err="1"/>
              <a:t>code</a:t>
            </a:r>
            <a:r>
              <a:rPr lang="de-DE" dirty="0"/>
              <a:t> at </a:t>
            </a:r>
            <a:r>
              <a:rPr lang="de-DE" dirty="0" err="1"/>
              <a:t>the</a:t>
            </a:r>
            <a:r>
              <a:rPr lang="de-DE" dirty="0"/>
              <a:t> same time</a:t>
            </a:r>
          </a:p>
          <a:p>
            <a:r>
              <a:rPr lang="de-DE" dirty="0" err="1"/>
              <a:t>Keeping</a:t>
            </a:r>
            <a:r>
              <a:rPr lang="de-DE" dirty="0"/>
              <a:t> </a:t>
            </a:r>
            <a:r>
              <a:rPr lang="de-DE" dirty="0" err="1"/>
              <a:t>track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changes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code</a:t>
            </a: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729796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Timeline&#10;&#10;Description automatically generated">
            <a:extLst>
              <a:ext uri="{FF2B5EF4-FFF2-40B4-BE49-F238E27FC236}">
                <a16:creationId xmlns:a16="http://schemas.microsoft.com/office/drawing/2014/main" id="{00B62177-EEB6-C6E2-FCE9-CDB7078DB3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119225"/>
            <a:ext cx="6238328" cy="6238328"/>
          </a:xfrm>
          <a:prstGeom prst="rect">
            <a:avLst/>
          </a:prstGeom>
        </p:spPr>
      </p:pic>
      <p:pic>
        <p:nvPicPr>
          <p:cNvPr id="14" name="Picture 13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CC70E8E8-D2EC-DF5F-41DA-B791CCE651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17" y="839146"/>
            <a:ext cx="9144000" cy="551840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00DD9C3-0B16-8D78-51DF-8A8837CB332B}"/>
              </a:ext>
            </a:extLst>
          </p:cNvPr>
          <p:cNvSpPr txBox="1"/>
          <p:nvPr/>
        </p:nvSpPr>
        <p:spPr>
          <a:xfrm>
            <a:off x="827584" y="6427127"/>
            <a:ext cx="72555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H" dirty="0">
                <a:hlinkClick r:id="rId4"/>
              </a:rPr>
              <a:t>https://biostats-r.github.io/biostats/github/index.html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2815790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3B42FF0-46F7-682B-E778-6B4DEA64B9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485" y="1157466"/>
            <a:ext cx="5531556" cy="5196002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3700FCAE-0E74-044D-B9F1-ADB3296F83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248" y="326467"/>
            <a:ext cx="7365504" cy="652934"/>
          </a:xfrm>
        </p:spPr>
        <p:txBody>
          <a:bodyPr/>
          <a:lstStyle/>
          <a:p>
            <a:r>
              <a:rPr lang="de-DE" dirty="0" err="1"/>
              <a:t>Process</a:t>
            </a:r>
            <a:r>
              <a:rPr lang="de-DE" dirty="0"/>
              <a:t> –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checking</a:t>
            </a:r>
            <a:endParaRPr lang="de-DE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880277A4-357F-AA41-B45C-A8448F1E4519}"/>
              </a:ext>
            </a:extLst>
          </p:cNvPr>
          <p:cNvSpPr txBox="1"/>
          <p:nvPr/>
        </p:nvSpPr>
        <p:spPr>
          <a:xfrm>
            <a:off x="6169497" y="1916832"/>
            <a:ext cx="268001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NO" dirty="0"/>
          </a:p>
          <a:p>
            <a:r>
              <a:rPr lang="de-DE" b="1" dirty="0"/>
              <a:t>t</a:t>
            </a:r>
            <a:r>
              <a:rPr lang="de-NO" b="1" dirty="0"/>
              <a:t>idylog</a:t>
            </a:r>
          </a:p>
          <a:p>
            <a:r>
              <a:rPr lang="de-DE" dirty="0" err="1"/>
              <a:t>feedback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basic</a:t>
            </a:r>
            <a:endParaRPr lang="de-DE" dirty="0"/>
          </a:p>
          <a:p>
            <a:r>
              <a:rPr lang="de-DE" dirty="0"/>
              <a:t> </a:t>
            </a:r>
            <a:r>
              <a:rPr lang="de-DE" dirty="0" err="1"/>
              <a:t>dplyr</a:t>
            </a:r>
            <a:r>
              <a:rPr lang="de-DE" dirty="0"/>
              <a:t> </a:t>
            </a:r>
            <a:r>
              <a:rPr lang="de-DE" dirty="0" err="1"/>
              <a:t>operations</a:t>
            </a:r>
            <a:endParaRPr lang="de-NO" b="1" dirty="0"/>
          </a:p>
          <a:p>
            <a:endParaRPr lang="de-NO" dirty="0"/>
          </a:p>
          <a:p>
            <a:endParaRPr lang="de-NO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087F36-6E79-3685-7F18-58C92126B048}"/>
              </a:ext>
            </a:extLst>
          </p:cNvPr>
          <p:cNvSpPr txBox="1"/>
          <p:nvPr/>
        </p:nvSpPr>
        <p:spPr>
          <a:xfrm>
            <a:off x="1187624" y="6211669"/>
            <a:ext cx="655272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H" dirty="0">
                <a:hlinkClick r:id="rId3"/>
              </a:rPr>
              <a:t>https://plant-functional-trait-course.github.io/PFTC_teaching_material/index.html</a:t>
            </a:r>
            <a:endParaRPr lang="en-CH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0405741-16E0-F48D-199F-A3C5B35EC6DF}"/>
              </a:ext>
            </a:extLst>
          </p:cNvPr>
          <p:cNvSpPr/>
          <p:nvPr/>
        </p:nvSpPr>
        <p:spPr>
          <a:xfrm>
            <a:off x="294485" y="2492896"/>
            <a:ext cx="5531556" cy="10801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1E3D628-32C5-CA54-9FC5-B47834E9828E}"/>
              </a:ext>
            </a:extLst>
          </p:cNvPr>
          <p:cNvSpPr/>
          <p:nvPr/>
        </p:nvSpPr>
        <p:spPr>
          <a:xfrm>
            <a:off x="179512" y="3984409"/>
            <a:ext cx="5531556" cy="5400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dirty="0"/>
          </a:p>
        </p:txBody>
      </p:sp>
      <p:pic>
        <p:nvPicPr>
          <p:cNvPr id="6" name="Grafik 5" descr="Ein Bild, das Flasche, weiß, sitzend, schwarz enthält.&#10;&#10;Automatisch generierte Beschreibung">
            <a:extLst>
              <a:ext uri="{FF2B5EF4-FFF2-40B4-BE49-F238E27FC236}">
                <a16:creationId xmlns:a16="http://schemas.microsoft.com/office/drawing/2014/main" id="{AE03DC70-F6B3-D241-9C46-2FF0A8301A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3390" y="3444349"/>
            <a:ext cx="6175722" cy="2240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962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25294D-0251-2446-B68A-1B618ED39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5496" y="495551"/>
            <a:ext cx="7365504" cy="652934"/>
          </a:xfrm>
        </p:spPr>
        <p:txBody>
          <a:bodyPr/>
          <a:lstStyle/>
          <a:p>
            <a:r>
              <a:rPr lang="de-DE" dirty="0" err="1"/>
              <a:t>Process</a:t>
            </a:r>
            <a:r>
              <a:rPr lang="de-DE" dirty="0"/>
              <a:t> – Data </a:t>
            </a:r>
            <a:r>
              <a:rPr lang="de-DE" dirty="0" err="1"/>
              <a:t>validation</a:t>
            </a:r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D3C395A8-5AF9-4444-A9AD-783207CCCB2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030" b="9343"/>
          <a:stretch/>
        </p:blipFill>
        <p:spPr>
          <a:xfrm>
            <a:off x="3326915" y="1764311"/>
            <a:ext cx="5640536" cy="3766244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CC3000EA-D4E2-FF4D-AFE1-15E29C2E0C2E}"/>
              </a:ext>
            </a:extLst>
          </p:cNvPr>
          <p:cNvSpPr txBox="1"/>
          <p:nvPr/>
        </p:nvSpPr>
        <p:spPr>
          <a:xfrm>
            <a:off x="6347857" y="4005064"/>
            <a:ext cx="2278529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100" dirty="0" err="1">
                <a:solidFill>
                  <a:srgbClr val="FF0000"/>
                </a:solidFill>
              </a:rPr>
              <a:t>Weighing</a:t>
            </a:r>
            <a:r>
              <a:rPr lang="de-CH" sz="2100" dirty="0">
                <a:solidFill>
                  <a:srgbClr val="FF0000"/>
                </a:solidFill>
              </a:rPr>
              <a:t> </a:t>
            </a:r>
            <a:r>
              <a:rPr lang="de-CH" sz="2100" dirty="0" err="1">
                <a:solidFill>
                  <a:srgbClr val="FF0000"/>
                </a:solidFill>
              </a:rPr>
              <a:t>error</a:t>
            </a:r>
            <a:r>
              <a:rPr lang="de-CH" sz="2100" dirty="0">
                <a:solidFill>
                  <a:srgbClr val="FF0000"/>
                </a:solidFill>
              </a:rPr>
              <a:t>: 1000 x </a:t>
            </a:r>
            <a:r>
              <a:rPr lang="de-CH" sz="2100" dirty="0" err="1">
                <a:solidFill>
                  <a:srgbClr val="FF0000"/>
                </a:solidFill>
              </a:rPr>
              <a:t>smaller</a:t>
            </a:r>
            <a:r>
              <a:rPr lang="de-CH" sz="2100" dirty="0">
                <a:solidFill>
                  <a:srgbClr val="FF0000"/>
                </a:solidFill>
              </a:rPr>
              <a:t> (mg)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66548F54-CE69-444A-9D43-59FB34A651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4548" y="187638"/>
            <a:ext cx="1212903" cy="1268760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93647D85-6A30-9F4F-BE43-D064BDC658DE}"/>
              </a:ext>
            </a:extLst>
          </p:cNvPr>
          <p:cNvSpPr txBox="1"/>
          <p:nvPr/>
        </p:nvSpPr>
        <p:spPr>
          <a:xfrm>
            <a:off x="323528" y="1628344"/>
            <a:ext cx="334837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/>
              <a:t>Plot </a:t>
            </a:r>
            <a:r>
              <a:rPr lang="de-CH" dirty="0" err="1"/>
              <a:t>data</a:t>
            </a:r>
            <a:endParaRPr lang="de-CH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CH" dirty="0" err="1"/>
              <a:t>wet</a:t>
            </a:r>
            <a:r>
              <a:rPr lang="de-CH" dirty="0"/>
              <a:t> mass vs. dry mass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CH" dirty="0" err="1"/>
              <a:t>Wet</a:t>
            </a:r>
            <a:r>
              <a:rPr lang="de-CH" dirty="0"/>
              <a:t>/dry mass vs. </a:t>
            </a:r>
            <a:r>
              <a:rPr lang="de-CH" dirty="0" err="1"/>
              <a:t>leaf</a:t>
            </a:r>
            <a:r>
              <a:rPr lang="de-CH" dirty="0"/>
              <a:t> </a:t>
            </a:r>
            <a:r>
              <a:rPr lang="de-CH" dirty="0" err="1"/>
              <a:t>area</a:t>
            </a:r>
            <a:endParaRPr lang="de-CH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CH" dirty="0" err="1"/>
              <a:t>Leaf</a:t>
            </a:r>
            <a:r>
              <a:rPr lang="de-CH" dirty="0"/>
              <a:t> </a:t>
            </a:r>
            <a:r>
              <a:rPr lang="de-CH" dirty="0" err="1"/>
              <a:t>thickness</a:t>
            </a:r>
            <a:r>
              <a:rPr lang="de-CH" dirty="0"/>
              <a:t> 1 </a:t>
            </a:r>
            <a:r>
              <a:rPr lang="de-CH" dirty="0" err="1"/>
              <a:t>vs</a:t>
            </a:r>
            <a:r>
              <a:rPr lang="de-CH" dirty="0"/>
              <a:t> </a:t>
            </a:r>
            <a:r>
              <a:rPr lang="de-CH" dirty="0" err="1"/>
              <a:t>leaf</a:t>
            </a:r>
            <a:r>
              <a:rPr lang="de-CH" dirty="0"/>
              <a:t> </a:t>
            </a:r>
            <a:r>
              <a:rPr lang="de-CH" dirty="0" err="1"/>
              <a:t>thickness</a:t>
            </a:r>
            <a:r>
              <a:rPr lang="de-CH" dirty="0"/>
              <a:t> 2 etc.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/>
              <a:t>Log </a:t>
            </a:r>
            <a:r>
              <a:rPr lang="de-CH" dirty="0" err="1"/>
              <a:t>scale</a:t>
            </a:r>
            <a:r>
              <a:rPr lang="de-CH" dirty="0"/>
              <a:t> </a:t>
            </a:r>
            <a:r>
              <a:rPr lang="de-CH" dirty="0" err="1"/>
              <a:t>if</a:t>
            </a:r>
            <a:r>
              <a:rPr lang="de-CH" dirty="0"/>
              <a:t> </a:t>
            </a:r>
            <a:r>
              <a:rPr lang="de-CH" dirty="0" err="1"/>
              <a:t>necessary</a:t>
            </a:r>
            <a:endParaRPr lang="de-CH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/>
              <a:t>Check </a:t>
            </a:r>
            <a:r>
              <a:rPr lang="de-CH" dirty="0" err="1"/>
              <a:t>outliers</a:t>
            </a:r>
            <a:endParaRPr lang="de-CH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/>
              <a:t>Check </a:t>
            </a:r>
            <a:r>
              <a:rPr lang="de-CH" dirty="0" err="1"/>
              <a:t>unrealistic</a:t>
            </a:r>
            <a:r>
              <a:rPr lang="de-CH" dirty="0"/>
              <a:t> </a:t>
            </a:r>
            <a:r>
              <a:rPr lang="de-CH" dirty="0" err="1"/>
              <a:t>values</a:t>
            </a:r>
            <a:endParaRPr lang="de-CH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CH" dirty="0"/>
              <a:t>SLA &gt; 500 </a:t>
            </a:r>
            <a:r>
              <a:rPr lang="de-CH" dirty="0" err="1"/>
              <a:t>g</a:t>
            </a:r>
            <a:r>
              <a:rPr lang="de-CH" dirty="0"/>
              <a:t>/cm2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CH" dirty="0"/>
              <a:t>SLA &lt; 5 </a:t>
            </a:r>
            <a:r>
              <a:rPr lang="de-CH" dirty="0" err="1"/>
              <a:t>g</a:t>
            </a:r>
            <a:r>
              <a:rPr lang="de-CH" dirty="0"/>
              <a:t>/cm2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CH" dirty="0"/>
              <a:t>LDMC &gt; 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CH" dirty="0"/>
          </a:p>
          <a:p>
            <a:pPr lvl="1"/>
            <a:endParaRPr lang="de-NO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NO" dirty="0"/>
          </a:p>
        </p:txBody>
      </p:sp>
    </p:spTree>
    <p:extLst>
      <p:ext uri="{BB962C8B-B14F-4D97-AF65-F5344CB8AC3E}">
        <p14:creationId xmlns:p14="http://schemas.microsoft.com/office/powerpoint/2010/main" val="4236878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9696489-047C-6940-B66F-DC3998AC5D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0251" y="640547"/>
            <a:ext cx="7365504" cy="652934"/>
          </a:xfrm>
        </p:spPr>
        <p:txBody>
          <a:bodyPr/>
          <a:lstStyle/>
          <a:p>
            <a:r>
              <a:rPr lang="de-DE" dirty="0" err="1"/>
              <a:t>Process</a:t>
            </a:r>
            <a:r>
              <a:rPr lang="de-DE" dirty="0"/>
              <a:t> – </a:t>
            </a:r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numbers</a:t>
            </a:r>
            <a:endParaRPr lang="de-DE" dirty="0"/>
          </a:p>
        </p:txBody>
      </p:sp>
      <p:graphicFrame>
        <p:nvGraphicFramePr>
          <p:cNvPr id="7" name="Tabelle 6">
            <a:extLst>
              <a:ext uri="{FF2B5EF4-FFF2-40B4-BE49-F238E27FC236}">
                <a16:creationId xmlns:a16="http://schemas.microsoft.com/office/drawing/2014/main" id="{B967BDE4-6046-334C-8BD8-AE47BB2F1C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75335"/>
              </p:ext>
            </p:extLst>
          </p:nvPr>
        </p:nvGraphicFramePr>
        <p:xfrm>
          <a:off x="323528" y="1568584"/>
          <a:ext cx="8496944" cy="37208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1841">
                  <a:extLst>
                    <a:ext uri="{9D8B030D-6E8A-4147-A177-3AD203B41FA5}">
                      <a16:colId xmlns:a16="http://schemas.microsoft.com/office/drawing/2014/main" val="3632798572"/>
                    </a:ext>
                  </a:extLst>
                </a:gridCol>
                <a:gridCol w="1712071">
                  <a:extLst>
                    <a:ext uri="{9D8B030D-6E8A-4147-A177-3AD203B41FA5}">
                      <a16:colId xmlns:a16="http://schemas.microsoft.com/office/drawing/2014/main" val="3749087394"/>
                    </a:ext>
                  </a:extLst>
                </a:gridCol>
                <a:gridCol w="1395021">
                  <a:extLst>
                    <a:ext uri="{9D8B030D-6E8A-4147-A177-3AD203B41FA5}">
                      <a16:colId xmlns:a16="http://schemas.microsoft.com/office/drawing/2014/main" val="3590965978"/>
                    </a:ext>
                  </a:extLst>
                </a:gridCol>
                <a:gridCol w="1458431">
                  <a:extLst>
                    <a:ext uri="{9D8B030D-6E8A-4147-A177-3AD203B41FA5}">
                      <a16:colId xmlns:a16="http://schemas.microsoft.com/office/drawing/2014/main" val="893874068"/>
                    </a:ext>
                  </a:extLst>
                </a:gridCol>
                <a:gridCol w="1204790">
                  <a:extLst>
                    <a:ext uri="{9D8B030D-6E8A-4147-A177-3AD203B41FA5}">
                      <a16:colId xmlns:a16="http://schemas.microsoft.com/office/drawing/2014/main" val="1107150188"/>
                    </a:ext>
                  </a:extLst>
                </a:gridCol>
                <a:gridCol w="1204790">
                  <a:extLst>
                    <a:ext uri="{9D8B030D-6E8A-4147-A177-3AD203B41FA5}">
                      <a16:colId xmlns:a16="http://schemas.microsoft.com/office/drawing/2014/main" val="4171402542"/>
                    </a:ext>
                  </a:extLst>
                </a:gridCol>
              </a:tblGrid>
              <a:tr h="466804"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>
                          <a:solidFill>
                            <a:sysClr val="windowText" lastClr="000000"/>
                          </a:solidFill>
                        </a:rPr>
                        <a:t>China (2x)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>
                          <a:solidFill>
                            <a:sysClr val="windowText" lastClr="000000"/>
                          </a:solidFill>
                        </a:rPr>
                        <a:t>Peru 1*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>
                          <a:solidFill>
                            <a:sysClr val="windowText" lastClr="000000"/>
                          </a:solidFill>
                        </a:rPr>
                        <a:t>Svalbard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>
                          <a:solidFill>
                            <a:sysClr val="windowText" lastClr="000000"/>
                          </a:solidFill>
                        </a:rPr>
                        <a:t>Peru 2**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 err="1">
                          <a:solidFill>
                            <a:sysClr val="windowText" lastClr="000000"/>
                          </a:solidFill>
                        </a:rPr>
                        <a:t>Norway</a:t>
                      </a:r>
                      <a:endParaRPr lang="de-DE" sz="20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7028821"/>
                  </a:ext>
                </a:extLst>
              </a:tr>
              <a:tr h="541308">
                <a:tc>
                  <a:txBody>
                    <a:bodyPr/>
                    <a:lstStyle/>
                    <a:p>
                      <a:r>
                        <a:rPr lang="de-DE" sz="2000" dirty="0">
                          <a:solidFill>
                            <a:sysClr val="windowText" lastClr="000000"/>
                          </a:solidFill>
                        </a:rPr>
                        <a:t># </a:t>
                      </a:r>
                      <a:r>
                        <a:rPr lang="de-DE" sz="2000" dirty="0" err="1">
                          <a:solidFill>
                            <a:sysClr val="windowText" lastClr="000000"/>
                          </a:solidFill>
                        </a:rPr>
                        <a:t>leaves</a:t>
                      </a:r>
                      <a:endParaRPr lang="de-DE" sz="20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>
                          <a:solidFill>
                            <a:sysClr val="windowText" lastClr="000000"/>
                          </a:solidFill>
                        </a:rPr>
                        <a:t>6734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>
                          <a:solidFill>
                            <a:sysClr val="windowText" lastClr="000000"/>
                          </a:solidFill>
                        </a:rPr>
                        <a:t>3071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>
                          <a:solidFill>
                            <a:sysClr val="windowText" lastClr="000000"/>
                          </a:solidFill>
                        </a:rPr>
                        <a:t>1469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>
                          <a:solidFill>
                            <a:sysClr val="windowText" lastClr="000000"/>
                          </a:solidFill>
                        </a:rPr>
                        <a:t>1534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>
                          <a:solidFill>
                            <a:sysClr val="windowText" lastClr="000000"/>
                          </a:solidFill>
                        </a:rPr>
                        <a:t>2117***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98939059"/>
                  </a:ext>
                </a:extLst>
              </a:tr>
              <a:tr h="466804">
                <a:tc>
                  <a:txBody>
                    <a:bodyPr/>
                    <a:lstStyle/>
                    <a:p>
                      <a:r>
                        <a:rPr lang="de-DE" sz="2000" dirty="0">
                          <a:solidFill>
                            <a:sysClr val="windowText" lastClr="000000"/>
                          </a:solidFill>
                        </a:rPr>
                        <a:t>Total </a:t>
                      </a:r>
                      <a:r>
                        <a:rPr lang="de-DE" sz="2000" dirty="0" err="1">
                          <a:solidFill>
                            <a:sysClr val="windowText" lastClr="000000"/>
                          </a:solidFill>
                        </a:rPr>
                        <a:t>wet</a:t>
                      </a:r>
                      <a:r>
                        <a:rPr lang="de-DE" sz="200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de-DE" sz="2000" dirty="0" err="1">
                          <a:solidFill>
                            <a:sysClr val="windowText" lastClr="000000"/>
                          </a:solidFill>
                        </a:rPr>
                        <a:t>mass</a:t>
                      </a:r>
                      <a:r>
                        <a:rPr lang="de-DE" sz="2000" dirty="0">
                          <a:solidFill>
                            <a:sysClr val="windowText" lastClr="000000"/>
                          </a:solidFill>
                        </a:rPr>
                        <a:t> (</a:t>
                      </a:r>
                      <a:r>
                        <a:rPr lang="de-DE" sz="2000" dirty="0" err="1">
                          <a:solidFill>
                            <a:sysClr val="windowText" lastClr="000000"/>
                          </a:solidFill>
                        </a:rPr>
                        <a:t>g</a:t>
                      </a:r>
                      <a:r>
                        <a:rPr lang="de-DE" sz="2000" dirty="0">
                          <a:solidFill>
                            <a:sysClr val="windowText" lastClr="000000"/>
                          </a:solidFill>
                        </a:rPr>
                        <a:t>)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>
                          <a:solidFill>
                            <a:sysClr val="windowText" lastClr="000000"/>
                          </a:solidFill>
                        </a:rPr>
                        <a:t>1141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>
                          <a:solidFill>
                            <a:sysClr val="windowText" lastClr="000000"/>
                          </a:solidFill>
                        </a:rPr>
                        <a:t>836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>
                          <a:solidFill>
                            <a:sysClr val="windowText" lastClr="000000"/>
                          </a:solidFill>
                        </a:rPr>
                        <a:t>132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>
                          <a:solidFill>
                            <a:sysClr val="windowText" lastClr="000000"/>
                          </a:solidFill>
                        </a:rPr>
                        <a:t>248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>
                          <a:solidFill>
                            <a:sysClr val="windowText" lastClr="000000"/>
                          </a:solidFill>
                        </a:rPr>
                        <a:t>296.96***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16649493"/>
                  </a:ext>
                </a:extLst>
              </a:tr>
              <a:tr h="541308">
                <a:tc>
                  <a:txBody>
                    <a:bodyPr/>
                    <a:lstStyle/>
                    <a:p>
                      <a:r>
                        <a:rPr lang="de-DE" sz="2000" dirty="0">
                          <a:solidFill>
                            <a:sysClr val="windowText" lastClr="000000"/>
                          </a:solidFill>
                        </a:rPr>
                        <a:t>Total </a:t>
                      </a:r>
                      <a:r>
                        <a:rPr lang="de-DE" sz="2000" dirty="0" err="1">
                          <a:solidFill>
                            <a:sysClr val="windowText" lastClr="000000"/>
                          </a:solidFill>
                        </a:rPr>
                        <a:t>leaf</a:t>
                      </a:r>
                      <a:r>
                        <a:rPr lang="de-DE" sz="200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de-DE" sz="2000" dirty="0" err="1">
                          <a:solidFill>
                            <a:sysClr val="windowText" lastClr="000000"/>
                          </a:solidFill>
                        </a:rPr>
                        <a:t>area</a:t>
                      </a:r>
                      <a:r>
                        <a:rPr lang="de-DE" sz="2000" dirty="0">
                          <a:solidFill>
                            <a:sysClr val="windowText" lastClr="000000"/>
                          </a:solidFill>
                        </a:rPr>
                        <a:t> (cm</a:t>
                      </a:r>
                      <a:r>
                        <a:rPr lang="de-DE" sz="2000" baseline="30000" dirty="0">
                          <a:solidFill>
                            <a:sysClr val="windowText" lastClr="000000"/>
                          </a:solidFill>
                        </a:rPr>
                        <a:t>2</a:t>
                      </a:r>
                      <a:r>
                        <a:rPr lang="de-DE" sz="2000" dirty="0">
                          <a:solidFill>
                            <a:sysClr val="windowText" lastClr="000000"/>
                          </a:solidFill>
                        </a:rPr>
                        <a:t>)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>
                          <a:solidFill>
                            <a:sysClr val="windowText" lastClr="000000"/>
                          </a:solidFill>
                        </a:rPr>
                        <a:t>42353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>
                          <a:solidFill>
                            <a:sysClr val="windowText" lastClr="000000"/>
                          </a:solidFill>
                        </a:rPr>
                        <a:t>23021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>
                          <a:solidFill>
                            <a:sysClr val="windowText" lastClr="000000"/>
                          </a:solidFill>
                        </a:rPr>
                        <a:t>5666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>
                          <a:solidFill>
                            <a:sysClr val="windowText" lastClr="000000"/>
                          </a:solidFill>
                        </a:rPr>
                        <a:t>7505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>
                          <a:solidFill>
                            <a:sysClr val="windowText" lastClr="000000"/>
                          </a:solidFill>
                        </a:rPr>
                        <a:t>?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8433526"/>
                  </a:ext>
                </a:extLst>
              </a:tr>
              <a:tr h="541308">
                <a:tc>
                  <a:txBody>
                    <a:bodyPr/>
                    <a:lstStyle/>
                    <a:p>
                      <a:r>
                        <a:rPr lang="de-DE" sz="20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Lines </a:t>
                      </a:r>
                      <a:r>
                        <a:rPr lang="de-DE" sz="2000" dirty="0" err="1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of</a:t>
                      </a:r>
                      <a:r>
                        <a:rPr lang="de-DE" sz="20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 R </a:t>
                      </a:r>
                      <a:r>
                        <a:rPr lang="de-DE" sz="2000" dirty="0" err="1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code</a:t>
                      </a:r>
                      <a:endParaRPr lang="de-DE" sz="2000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522</a:t>
                      </a:r>
                    </a:p>
                    <a:p>
                      <a:pPr algn="ctr"/>
                      <a:r>
                        <a:rPr lang="de-DE" sz="20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+ 1 </a:t>
                      </a:r>
                      <a:r>
                        <a:rPr lang="de-DE" sz="2000" dirty="0" err="1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year</a:t>
                      </a:r>
                      <a:r>
                        <a:rPr lang="de-DE" sz="20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 </a:t>
                      </a:r>
                      <a:r>
                        <a:rPr lang="de-DE" sz="2000" dirty="0" err="1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playing</a:t>
                      </a:r>
                      <a:r>
                        <a:rPr lang="de-DE" sz="20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 </a:t>
                      </a:r>
                      <a:r>
                        <a:rPr lang="de-DE" sz="2000" dirty="0" err="1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with</a:t>
                      </a:r>
                      <a:r>
                        <a:rPr lang="de-DE" sz="20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 Excel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393</a:t>
                      </a:r>
                    </a:p>
                    <a:p>
                      <a:pPr algn="ctr"/>
                      <a:r>
                        <a:rPr lang="de-DE" sz="20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++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399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205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0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51573247"/>
                  </a:ext>
                </a:extLst>
              </a:tr>
            </a:tbl>
          </a:graphicData>
        </a:graphic>
      </p:graphicFrame>
      <p:sp>
        <p:nvSpPr>
          <p:cNvPr id="3" name="Rechteck 2">
            <a:extLst>
              <a:ext uri="{FF2B5EF4-FFF2-40B4-BE49-F238E27FC236}">
                <a16:creationId xmlns:a16="http://schemas.microsoft.com/office/drawing/2014/main" id="{E6A2CFA9-7396-4F4B-83BA-86499EFD0C8D}"/>
              </a:ext>
            </a:extLst>
          </p:cNvPr>
          <p:cNvSpPr/>
          <p:nvPr/>
        </p:nvSpPr>
        <p:spPr>
          <a:xfrm>
            <a:off x="323528" y="5848121"/>
            <a:ext cx="2972289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400" dirty="0">
                <a:solidFill>
                  <a:sysClr val="windowText" lastClr="000000"/>
                </a:solidFill>
              </a:rPr>
              <a:t>*not all </a:t>
            </a:r>
            <a:r>
              <a:rPr lang="de-DE" sz="1400" dirty="0" err="1">
                <a:solidFill>
                  <a:sysClr val="windowText" lastClr="000000"/>
                </a:solidFill>
              </a:rPr>
              <a:t>chemical</a:t>
            </a:r>
            <a:r>
              <a:rPr lang="de-DE" sz="1400" dirty="0">
                <a:solidFill>
                  <a:sysClr val="windowText" lastClr="000000"/>
                </a:solidFill>
              </a:rPr>
              <a:t> </a:t>
            </a:r>
            <a:r>
              <a:rPr lang="de-DE" sz="1400" dirty="0" err="1">
                <a:solidFill>
                  <a:sysClr val="windowText" lastClr="000000"/>
                </a:solidFill>
              </a:rPr>
              <a:t>traits</a:t>
            </a:r>
            <a:r>
              <a:rPr lang="de-DE" sz="1400" dirty="0">
                <a:solidFill>
                  <a:sysClr val="windowText" lastClr="000000"/>
                </a:solidFill>
              </a:rPr>
              <a:t> </a:t>
            </a:r>
            <a:r>
              <a:rPr lang="de-DE" sz="1400" dirty="0" err="1">
                <a:solidFill>
                  <a:sysClr val="windowText" lastClr="000000"/>
                </a:solidFill>
              </a:rPr>
              <a:t>collected</a:t>
            </a:r>
            <a:r>
              <a:rPr lang="de-DE" sz="1400" dirty="0">
                <a:solidFill>
                  <a:sysClr val="windowText" lastClr="000000"/>
                </a:solidFill>
              </a:rPr>
              <a:t> </a:t>
            </a:r>
            <a:r>
              <a:rPr lang="de-DE" sz="1400" dirty="0" err="1">
                <a:solidFill>
                  <a:sysClr val="windowText" lastClr="000000"/>
                </a:solidFill>
              </a:rPr>
              <a:t>yet</a:t>
            </a:r>
            <a:endParaRPr lang="de-DE" sz="1400" dirty="0">
              <a:solidFill>
                <a:sysClr val="windowText" lastClr="000000"/>
              </a:solidFill>
            </a:endParaRPr>
          </a:p>
          <a:p>
            <a:r>
              <a:rPr lang="de-DE" sz="1400" dirty="0">
                <a:solidFill>
                  <a:sysClr val="windowText" lastClr="000000"/>
                </a:solidFill>
              </a:rPr>
              <a:t>** not all </a:t>
            </a:r>
            <a:r>
              <a:rPr lang="de-DE" sz="1400" dirty="0" err="1">
                <a:solidFill>
                  <a:sysClr val="windowText" lastClr="000000"/>
                </a:solidFill>
              </a:rPr>
              <a:t>leaves</a:t>
            </a:r>
            <a:r>
              <a:rPr lang="de-DE" sz="1400" dirty="0">
                <a:solidFill>
                  <a:sysClr val="windowText" lastClr="000000"/>
                </a:solidFill>
              </a:rPr>
              <a:t> </a:t>
            </a:r>
            <a:r>
              <a:rPr lang="de-DE" sz="1400" dirty="0" err="1">
                <a:solidFill>
                  <a:sysClr val="windowText" lastClr="000000"/>
                </a:solidFill>
              </a:rPr>
              <a:t>processed</a:t>
            </a:r>
            <a:r>
              <a:rPr lang="de-DE" sz="1400" dirty="0">
                <a:solidFill>
                  <a:sysClr val="windowText" lastClr="000000"/>
                </a:solidFill>
              </a:rPr>
              <a:t> </a:t>
            </a:r>
            <a:r>
              <a:rPr lang="de-DE" sz="1400" dirty="0" err="1">
                <a:solidFill>
                  <a:sysClr val="windowText" lastClr="000000"/>
                </a:solidFill>
              </a:rPr>
              <a:t>yet</a:t>
            </a:r>
            <a:endParaRPr lang="de-DE" sz="1400" dirty="0">
              <a:solidFill>
                <a:sysClr val="windowText" lastClr="000000"/>
              </a:solidFill>
            </a:endParaRPr>
          </a:p>
          <a:p>
            <a:r>
              <a:rPr lang="de-DE" sz="1400" dirty="0">
                <a:solidFill>
                  <a:sysClr val="windowText" lastClr="000000"/>
                </a:solidFill>
              </a:rPr>
              <a:t>*** at 9:07 on </a:t>
            </a:r>
            <a:r>
              <a:rPr lang="de-DE" sz="1400" dirty="0" err="1">
                <a:solidFill>
                  <a:sysClr val="windowText" lastClr="000000"/>
                </a:solidFill>
              </a:rPr>
              <a:t>the</a:t>
            </a:r>
            <a:r>
              <a:rPr lang="de-DE" sz="1400" dirty="0">
                <a:solidFill>
                  <a:sysClr val="windowText" lastClr="000000"/>
                </a:solidFill>
              </a:rPr>
              <a:t> 31. </a:t>
            </a:r>
            <a:r>
              <a:rPr lang="de-DE" sz="1400" dirty="0" err="1">
                <a:solidFill>
                  <a:sysClr val="windowText" lastClr="000000"/>
                </a:solidFill>
              </a:rPr>
              <a:t>July</a:t>
            </a:r>
            <a:r>
              <a:rPr lang="de-DE" sz="1400" dirty="0">
                <a:solidFill>
                  <a:sysClr val="windowText" lastClr="000000"/>
                </a:solidFill>
              </a:rPr>
              <a:t> 2022</a:t>
            </a:r>
            <a:endParaRPr lang="de-NO" sz="1400" dirty="0"/>
          </a:p>
        </p:txBody>
      </p:sp>
    </p:spTree>
    <p:extLst>
      <p:ext uri="{BB962C8B-B14F-4D97-AF65-F5344CB8AC3E}">
        <p14:creationId xmlns:p14="http://schemas.microsoft.com/office/powerpoint/2010/main" val="28771734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700FCAE-0E74-044D-B9F1-ADB3296F83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576" y="317569"/>
            <a:ext cx="7365504" cy="652934"/>
          </a:xfrm>
        </p:spPr>
        <p:txBody>
          <a:bodyPr/>
          <a:lstStyle/>
          <a:p>
            <a:r>
              <a:rPr lang="de-DE" dirty="0" err="1"/>
              <a:t>Document</a:t>
            </a:r>
            <a:r>
              <a:rPr lang="de-DE" dirty="0"/>
              <a:t> – Data </a:t>
            </a:r>
            <a:r>
              <a:rPr lang="de-DE" dirty="0" err="1"/>
              <a:t>documentation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38D9895-DA3C-C54F-97E9-B0DAAAD177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9425" y="1700808"/>
            <a:ext cx="2021676" cy="2933479"/>
          </a:xfrm>
          <a:prstGeom prst="rect">
            <a:avLst/>
          </a:prstGeom>
        </p:spPr>
      </p:pic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F74BD161-107E-D8DA-9FE2-3322B90B4A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982" y="1037872"/>
            <a:ext cx="4200914" cy="45285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6FEEADD-D45B-1F7D-EC2C-A7E96C172629}"/>
              </a:ext>
            </a:extLst>
          </p:cNvPr>
          <p:cNvSpPr txBox="1"/>
          <p:nvPr/>
        </p:nvSpPr>
        <p:spPr>
          <a:xfrm>
            <a:off x="323528" y="5589240"/>
            <a:ext cx="813690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i="0" dirty="0">
                <a:effectLst/>
                <a:latin typeface="Arial" panose="020B0604020202020204" pitchFamily="34" charset="0"/>
              </a:rPr>
              <a:t>Data paper: </a:t>
            </a:r>
            <a:r>
              <a:rPr lang="en-GB" b="0" i="0" dirty="0">
                <a:effectLst/>
                <a:latin typeface="Arial" panose="020B0604020202020204" pitchFamily="34" charset="0"/>
                <a:hlinkClick r:id="rId4" tooltip="https://www.nature.com/articles/s41597-022-01559-0"/>
              </a:rPr>
              <a:t>https://www.nature.com/articles/s41597-022-01559-0</a:t>
            </a:r>
            <a:endParaRPr lang="en-GB" b="0" i="0" dirty="0">
              <a:effectLst/>
              <a:latin typeface="Arial" panose="020B0604020202020204" pitchFamily="34" charset="0"/>
            </a:endParaRPr>
          </a:p>
          <a:p>
            <a:endParaRPr lang="en-GB" u="none" strike="noStrike" dirty="0">
              <a:solidFill>
                <a:srgbClr val="444444"/>
              </a:solidFill>
              <a:latin typeface="Arial" panose="020B0604020202020204" pitchFamily="34" charset="0"/>
            </a:endParaRPr>
          </a:p>
          <a:p>
            <a:r>
              <a:rPr lang="en-GB" b="1" dirty="0" err="1">
                <a:latin typeface="Arial" panose="020B0604020202020204" pitchFamily="34" charset="0"/>
              </a:rPr>
              <a:t>ThreeD</a:t>
            </a:r>
            <a:r>
              <a:rPr lang="en-GB" b="1" dirty="0">
                <a:latin typeface="Arial" panose="020B0604020202020204" pitchFamily="34" charset="0"/>
              </a:rPr>
              <a:t> data paper: </a:t>
            </a:r>
            <a:r>
              <a:rPr lang="en-GB" dirty="0">
                <a:solidFill>
                  <a:srgbClr val="444444"/>
                </a:solidFill>
                <a:latin typeface="Arial" panose="020B0604020202020204" pitchFamily="34" charset="0"/>
                <a:hlinkClick r:id="rId5"/>
              </a:rPr>
              <a:t>https://docs.google.com/document/d/1IIjCE78nI-Ht7GW6HPpIOAKV1Ksm1j2MomKQMYJLQBk/edit</a:t>
            </a:r>
            <a:endParaRPr lang="en-GB" dirty="0">
              <a:solidFill>
                <a:srgbClr val="444444"/>
              </a:solidFill>
              <a:latin typeface="Arial" panose="020B0604020202020204" pitchFamily="34" charset="0"/>
            </a:endParaRPr>
          </a:p>
          <a:p>
            <a:r>
              <a:rPr lang="en-GB" dirty="0">
                <a:solidFill>
                  <a:srgbClr val="444444"/>
                </a:solidFill>
                <a:latin typeface="Arial" panose="020B0604020202020204" pitchFamily="34" charset="0"/>
              </a:rPr>
              <a:t> 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23487020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9696489-047C-6940-B66F-DC3998AC5D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051" y="604143"/>
            <a:ext cx="7897882" cy="956221"/>
          </a:xfrm>
        </p:spPr>
        <p:txBody>
          <a:bodyPr/>
          <a:lstStyle/>
          <a:p>
            <a:r>
              <a:rPr lang="de-DE" dirty="0" err="1"/>
              <a:t>Process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– </a:t>
            </a:r>
            <a:br>
              <a:rPr lang="de-DE" dirty="0"/>
            </a:br>
            <a:r>
              <a:rPr lang="de-DE" dirty="0" err="1"/>
              <a:t>Why</a:t>
            </a:r>
            <a:r>
              <a:rPr lang="de-DE" dirty="0"/>
              <a:t> </a:t>
            </a:r>
            <a:r>
              <a:rPr lang="de-DE" dirty="0" err="1"/>
              <a:t>reproducible</a:t>
            </a:r>
            <a:r>
              <a:rPr lang="de-DE" dirty="0"/>
              <a:t> </a:t>
            </a:r>
            <a:r>
              <a:rPr lang="de-DE" dirty="0" err="1"/>
              <a:t>workflow</a:t>
            </a:r>
            <a:endParaRPr lang="de-DE" dirty="0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A2F6D2CD-B2E0-3981-30EB-C8529CC4E0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512" y="1772816"/>
            <a:ext cx="9144000" cy="4291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1329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3"/>
          <p:cNvSpPr txBox="1">
            <a:spLocks noGrp="1"/>
          </p:cNvSpPr>
          <p:nvPr>
            <p:ph type="title" idx="4294967295"/>
          </p:nvPr>
        </p:nvSpPr>
        <p:spPr>
          <a:xfrm>
            <a:off x="583095" y="521645"/>
            <a:ext cx="7977809" cy="1134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 fontScale="90000"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8FA968"/>
              </a:buClr>
              <a:buSzPts val="3000"/>
              <a:buFont typeface="Arial"/>
              <a:buNone/>
            </a:pPr>
            <a:r>
              <a:rPr lang="nb-NO" dirty="0" err="1"/>
              <a:t>Reproducible</a:t>
            </a:r>
            <a:r>
              <a:rPr lang="nb-NO" dirty="0"/>
              <a:t> </a:t>
            </a:r>
            <a:r>
              <a:rPr lang="nb-NO" dirty="0" err="1"/>
              <a:t>workflows</a:t>
            </a:r>
            <a:br>
              <a:rPr lang="nb-NO" dirty="0"/>
            </a:br>
            <a:r>
              <a:rPr lang="nb-NO" dirty="0" err="1"/>
              <a:t>What</a:t>
            </a:r>
            <a:r>
              <a:rPr lang="nb-NO" dirty="0"/>
              <a:t> is </a:t>
            </a:r>
            <a:r>
              <a:rPr lang="nb-NO" dirty="0" err="1"/>
              <a:t>the</a:t>
            </a:r>
            <a:r>
              <a:rPr lang="nb-NO" dirty="0"/>
              <a:t> targets </a:t>
            </a:r>
            <a:r>
              <a:rPr lang="nb-NO" dirty="0" err="1"/>
              <a:t>package</a:t>
            </a:r>
            <a:r>
              <a:rPr lang="nb-NO" dirty="0"/>
              <a:t>?</a:t>
            </a:r>
            <a:endParaRPr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3144B8-11DB-5F85-19BE-6C4D85EBE05E}"/>
              </a:ext>
            </a:extLst>
          </p:cNvPr>
          <p:cNvSpPr txBox="1"/>
          <p:nvPr/>
        </p:nvSpPr>
        <p:spPr>
          <a:xfrm>
            <a:off x="722817" y="2051881"/>
            <a:ext cx="573819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Pipeline tool for statistics and data science in R</a:t>
            </a:r>
          </a:p>
          <a:p>
            <a:endParaRPr lang="en-GB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Reproducible workflows</a:t>
            </a:r>
            <a:r>
              <a:rPr lang="en-CH" sz="2400" dirty="0"/>
              <a:t> avoiding repetition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S</a:t>
            </a:r>
            <a:r>
              <a:rPr lang="en-CH" sz="2400" dirty="0"/>
              <a:t>kips costly running time for up to date tasks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9DCECC06-1A2C-C5E9-BC83-D77CAD9C80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0730" y="761126"/>
            <a:ext cx="2118928" cy="2444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C65CA55-BE79-5E1E-5657-5524AA896F95}"/>
              </a:ext>
            </a:extLst>
          </p:cNvPr>
          <p:cNvSpPr txBox="1"/>
          <p:nvPr/>
        </p:nvSpPr>
        <p:spPr>
          <a:xfrm>
            <a:off x="5138670" y="6259773"/>
            <a:ext cx="368547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S</a:t>
            </a:r>
            <a:r>
              <a:rPr lang="en-CH" dirty="0"/>
              <a:t>ource: https://github.com/ropensci/targets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3"/>
          <p:cNvSpPr txBox="1">
            <a:spLocks noGrp="1"/>
          </p:cNvSpPr>
          <p:nvPr>
            <p:ph type="title" idx="4294967295"/>
          </p:nvPr>
        </p:nvSpPr>
        <p:spPr>
          <a:xfrm>
            <a:off x="583095" y="598227"/>
            <a:ext cx="7977809" cy="6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 fontScale="90000"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8FA968"/>
              </a:buClr>
              <a:buSzPts val="3000"/>
              <a:buFont typeface="Arial"/>
              <a:buNone/>
            </a:pPr>
            <a:r>
              <a:rPr lang="nb-NO" dirty="0" err="1"/>
              <a:t>When</a:t>
            </a:r>
            <a:r>
              <a:rPr lang="nb-NO" dirty="0"/>
              <a:t> is targets </a:t>
            </a:r>
            <a:r>
              <a:rPr lang="nb-NO" dirty="0" err="1"/>
              <a:t>useful</a:t>
            </a:r>
            <a:r>
              <a:rPr lang="nb-NO" dirty="0"/>
              <a:t>?</a:t>
            </a:r>
            <a:endParaRPr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3144B8-11DB-5F85-19BE-6C4D85EBE05E}"/>
              </a:ext>
            </a:extLst>
          </p:cNvPr>
          <p:cNvSpPr txBox="1"/>
          <p:nvPr/>
        </p:nvSpPr>
        <p:spPr>
          <a:xfrm>
            <a:off x="564487" y="1413151"/>
            <a:ext cx="601969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Code has long runtimes (slow or complex)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sz="2400" dirty="0" err="1"/>
              <a:t>Interconnected</a:t>
            </a:r>
            <a:r>
              <a:rPr lang="de-CH" sz="2400" dirty="0"/>
              <a:t> </a:t>
            </a:r>
            <a:r>
              <a:rPr lang="de-CH" sz="2400" dirty="0" err="1"/>
              <a:t>tasks</a:t>
            </a:r>
            <a:r>
              <a:rPr lang="de-CH" sz="2400" dirty="0"/>
              <a:t> </a:t>
            </a:r>
            <a:r>
              <a:rPr lang="de-CH" sz="2400" dirty="0" err="1"/>
              <a:t>with</a:t>
            </a:r>
            <a:r>
              <a:rPr lang="de-CH" sz="2400" dirty="0"/>
              <a:t> </a:t>
            </a:r>
            <a:r>
              <a:rPr lang="de-CH" sz="2400" dirty="0" err="1"/>
              <a:t>dependencies</a:t>
            </a:r>
            <a:endParaRPr lang="de-CH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sz="2400" dirty="0"/>
              <a:t>Different </a:t>
            </a:r>
            <a:r>
              <a:rPr lang="de-CH" sz="2400" dirty="0" err="1"/>
              <a:t>outputs</a:t>
            </a:r>
            <a:r>
              <a:rPr lang="de-CH" sz="2400" dirty="0"/>
              <a:t> (e.g. </a:t>
            </a:r>
            <a:r>
              <a:rPr lang="de-CH" sz="2400" dirty="0" err="1"/>
              <a:t>paper</a:t>
            </a:r>
            <a:r>
              <a:rPr lang="de-CH" sz="2400" dirty="0"/>
              <a:t>, </a:t>
            </a:r>
            <a:r>
              <a:rPr lang="de-CH" sz="2400" dirty="0" err="1"/>
              <a:t>presentation</a:t>
            </a:r>
            <a:r>
              <a:rPr lang="de-CH" sz="2400" dirty="0"/>
              <a:t> </a:t>
            </a:r>
            <a:r>
              <a:rPr lang="de-CH" sz="2400" dirty="0" err="1"/>
              <a:t>using</a:t>
            </a:r>
            <a:r>
              <a:rPr lang="de-CH" sz="2400" dirty="0"/>
              <a:t> </a:t>
            </a:r>
            <a:r>
              <a:rPr lang="de-CH" sz="2400" dirty="0" err="1"/>
              <a:t>Rmarkdown</a:t>
            </a:r>
            <a:r>
              <a:rPr lang="de-CH" sz="2400" dirty="0"/>
              <a:t>/</a:t>
            </a:r>
            <a:r>
              <a:rPr lang="de-CH" sz="2400" dirty="0" err="1"/>
              <a:t>quarto</a:t>
            </a:r>
            <a:r>
              <a:rPr lang="de-CH" sz="2400" dirty="0"/>
              <a:t>)</a:t>
            </a:r>
          </a:p>
          <a:p>
            <a:pPr marL="285750" lvl="4" indent="-285750">
              <a:buFont typeface="Arial" panose="020B0604020202020204" pitchFamily="34" charset="0"/>
              <a:buChar char="•"/>
            </a:pPr>
            <a:endParaRPr lang="en-CH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47E2F551-D501-94D9-DB75-CE523AF01429}"/>
              </a:ext>
            </a:extLst>
          </p:cNvPr>
          <p:cNvSpPr/>
          <p:nvPr/>
        </p:nvSpPr>
        <p:spPr>
          <a:xfrm>
            <a:off x="401101" y="4102788"/>
            <a:ext cx="1364974" cy="62285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F04FF5-50DB-52B0-884F-B191A740AA78}"/>
              </a:ext>
            </a:extLst>
          </p:cNvPr>
          <p:cNvSpPr txBox="1"/>
          <p:nvPr/>
        </p:nvSpPr>
        <p:spPr>
          <a:xfrm>
            <a:off x="626386" y="4138750"/>
            <a:ext cx="9276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1600" b="1" dirty="0"/>
              <a:t>import data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AD6FCA3-23BC-8AAB-7E0B-0061960D51CD}"/>
              </a:ext>
            </a:extLst>
          </p:cNvPr>
          <p:cNvSpPr/>
          <p:nvPr/>
        </p:nvSpPr>
        <p:spPr>
          <a:xfrm>
            <a:off x="1205072" y="5534635"/>
            <a:ext cx="1364974" cy="62285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F3F30E-5058-2AB8-3523-ACE367A68336}"/>
              </a:ext>
            </a:extLst>
          </p:cNvPr>
          <p:cNvSpPr txBox="1"/>
          <p:nvPr/>
        </p:nvSpPr>
        <p:spPr>
          <a:xfrm>
            <a:off x="1613674" y="5670051"/>
            <a:ext cx="9276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1600" b="1" dirty="0"/>
              <a:t>tidy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0C84C119-3648-7859-32E1-B3FA9C80C0F1}"/>
              </a:ext>
            </a:extLst>
          </p:cNvPr>
          <p:cNvSpPr/>
          <p:nvPr/>
        </p:nvSpPr>
        <p:spPr>
          <a:xfrm>
            <a:off x="3207026" y="4102788"/>
            <a:ext cx="1364974" cy="62285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562165-4902-F049-874D-98F79FD3995A}"/>
              </a:ext>
            </a:extLst>
          </p:cNvPr>
          <p:cNvSpPr txBox="1"/>
          <p:nvPr/>
        </p:nvSpPr>
        <p:spPr>
          <a:xfrm>
            <a:off x="3147391" y="4160021"/>
            <a:ext cx="14842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b="1" dirty="0"/>
              <a:t>t</a:t>
            </a:r>
            <a:r>
              <a:rPr lang="en-CH" sz="1600" b="1" dirty="0"/>
              <a:t>ransformed data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B433236E-72C4-A4D1-15B2-A8C16829344D}"/>
              </a:ext>
            </a:extLst>
          </p:cNvPr>
          <p:cNvSpPr/>
          <p:nvPr/>
        </p:nvSpPr>
        <p:spPr>
          <a:xfrm>
            <a:off x="3987471" y="5534635"/>
            <a:ext cx="1364974" cy="62285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CB792CD-31A5-D153-81BA-76D64676E34A}"/>
              </a:ext>
            </a:extLst>
          </p:cNvPr>
          <p:cNvSpPr txBox="1"/>
          <p:nvPr/>
        </p:nvSpPr>
        <p:spPr>
          <a:xfrm>
            <a:off x="4245992" y="5676784"/>
            <a:ext cx="9276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1600" b="1" dirty="0"/>
              <a:t>model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109DF8F2-BEC8-4D84-3FBE-F721CF8965D3}"/>
              </a:ext>
            </a:extLst>
          </p:cNvPr>
          <p:cNvSpPr/>
          <p:nvPr/>
        </p:nvSpPr>
        <p:spPr>
          <a:xfrm>
            <a:off x="6231613" y="4181679"/>
            <a:ext cx="1364974" cy="62285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76C1066-6FA7-F5E4-60DA-F75088967AEE}"/>
              </a:ext>
            </a:extLst>
          </p:cNvPr>
          <p:cNvSpPr txBox="1"/>
          <p:nvPr/>
        </p:nvSpPr>
        <p:spPr>
          <a:xfrm>
            <a:off x="6373744" y="4329313"/>
            <a:ext cx="10484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1600" b="1" dirty="0"/>
              <a:t>vizualize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B54030C3-B056-C3E1-234D-F6EA3D5D2068}"/>
              </a:ext>
            </a:extLst>
          </p:cNvPr>
          <p:cNvSpPr/>
          <p:nvPr/>
        </p:nvSpPr>
        <p:spPr>
          <a:xfrm>
            <a:off x="6584179" y="5443621"/>
            <a:ext cx="1364974" cy="62285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7775D21-1901-5643-65A9-0D23AE25F7DE}"/>
              </a:ext>
            </a:extLst>
          </p:cNvPr>
          <p:cNvSpPr txBox="1"/>
          <p:nvPr/>
        </p:nvSpPr>
        <p:spPr>
          <a:xfrm>
            <a:off x="6890461" y="5585770"/>
            <a:ext cx="10484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1600" b="1" dirty="0"/>
              <a:t>report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47BFDE2-F270-2592-CC62-A09CD08F8A93}"/>
              </a:ext>
            </a:extLst>
          </p:cNvPr>
          <p:cNvCxnSpPr/>
          <p:nvPr/>
        </p:nvCxnSpPr>
        <p:spPr>
          <a:xfrm>
            <a:off x="1205072" y="4804531"/>
            <a:ext cx="341021" cy="580711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600C16F-C1CC-DFD1-BABC-FCBADE4EB350}"/>
              </a:ext>
            </a:extLst>
          </p:cNvPr>
          <p:cNvCxnSpPr>
            <a:cxnSpLocks/>
          </p:cNvCxnSpPr>
          <p:nvPr/>
        </p:nvCxnSpPr>
        <p:spPr>
          <a:xfrm flipV="1">
            <a:off x="2674089" y="4896560"/>
            <a:ext cx="519685" cy="547061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4A1D9F0-727F-E0FE-AF53-906A339040D2}"/>
              </a:ext>
            </a:extLst>
          </p:cNvPr>
          <p:cNvCxnSpPr>
            <a:cxnSpLocks/>
          </p:cNvCxnSpPr>
          <p:nvPr/>
        </p:nvCxnSpPr>
        <p:spPr>
          <a:xfrm flipV="1">
            <a:off x="5486074" y="4953713"/>
            <a:ext cx="519685" cy="547061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0D7025D-254D-1240-849C-9340E2A6386B}"/>
              </a:ext>
            </a:extLst>
          </p:cNvPr>
          <p:cNvCxnSpPr/>
          <p:nvPr/>
        </p:nvCxnSpPr>
        <p:spPr>
          <a:xfrm>
            <a:off x="4262556" y="4830204"/>
            <a:ext cx="341021" cy="580711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B0D8711-BB28-9586-FD7D-1997BBA9CCA1}"/>
              </a:ext>
            </a:extLst>
          </p:cNvPr>
          <p:cNvCxnSpPr>
            <a:cxnSpLocks/>
          </p:cNvCxnSpPr>
          <p:nvPr/>
        </p:nvCxnSpPr>
        <p:spPr>
          <a:xfrm>
            <a:off x="5562880" y="5791679"/>
            <a:ext cx="810864" cy="0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CEB0CF2D-D42E-9FA4-DFEA-6D11D2208180}"/>
              </a:ext>
            </a:extLst>
          </p:cNvPr>
          <p:cNvSpPr/>
          <p:nvPr/>
        </p:nvSpPr>
        <p:spPr>
          <a:xfrm>
            <a:off x="3987471" y="5543739"/>
            <a:ext cx="1364974" cy="622852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26C2916-0E38-F01B-B387-B37DB8732DC1}"/>
              </a:ext>
            </a:extLst>
          </p:cNvPr>
          <p:cNvSpPr txBox="1"/>
          <p:nvPr/>
        </p:nvSpPr>
        <p:spPr>
          <a:xfrm>
            <a:off x="4245992" y="5685888"/>
            <a:ext cx="9276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1600" b="1" dirty="0"/>
              <a:t>model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8A221D15-9C1B-4CDD-C415-DB826121352A}"/>
              </a:ext>
            </a:extLst>
          </p:cNvPr>
          <p:cNvSpPr/>
          <p:nvPr/>
        </p:nvSpPr>
        <p:spPr>
          <a:xfrm>
            <a:off x="6231613" y="4190783"/>
            <a:ext cx="1364974" cy="622852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25B5EA6-E9B1-3F5E-1211-5AC7A6E5F219}"/>
              </a:ext>
            </a:extLst>
          </p:cNvPr>
          <p:cNvSpPr txBox="1"/>
          <p:nvPr/>
        </p:nvSpPr>
        <p:spPr>
          <a:xfrm>
            <a:off x="6373744" y="4338417"/>
            <a:ext cx="10484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1600" b="1" dirty="0"/>
              <a:t>vizualize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99583661-4B52-200F-82D8-222428C7DB25}"/>
              </a:ext>
            </a:extLst>
          </p:cNvPr>
          <p:cNvSpPr/>
          <p:nvPr/>
        </p:nvSpPr>
        <p:spPr>
          <a:xfrm>
            <a:off x="6584179" y="5452725"/>
            <a:ext cx="1364974" cy="622852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99320A5-178E-08A9-50D0-0B755339D301}"/>
              </a:ext>
            </a:extLst>
          </p:cNvPr>
          <p:cNvSpPr txBox="1"/>
          <p:nvPr/>
        </p:nvSpPr>
        <p:spPr>
          <a:xfrm>
            <a:off x="6890461" y="5594874"/>
            <a:ext cx="10484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1600" b="1" dirty="0"/>
              <a:t>report</a:t>
            </a:r>
          </a:p>
        </p:txBody>
      </p:sp>
      <p:pic>
        <p:nvPicPr>
          <p:cNvPr id="37" name="Picture 2">
            <a:extLst>
              <a:ext uri="{FF2B5EF4-FFF2-40B4-BE49-F238E27FC236}">
                <a16:creationId xmlns:a16="http://schemas.microsoft.com/office/drawing/2014/main" id="{27A80932-6BC2-A34A-A52D-521C6AB962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0730" y="761126"/>
            <a:ext cx="2118928" cy="2444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B2E15DDA-72AA-FAD9-D3E3-513D91957498}"/>
              </a:ext>
            </a:extLst>
          </p:cNvPr>
          <p:cNvSpPr txBox="1"/>
          <p:nvPr/>
        </p:nvSpPr>
        <p:spPr>
          <a:xfrm>
            <a:off x="5138670" y="6259773"/>
            <a:ext cx="368547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S</a:t>
            </a:r>
            <a:r>
              <a:rPr lang="en-CH" dirty="0"/>
              <a:t>ource: https://github.com/ropensci/targets</a:t>
            </a:r>
          </a:p>
        </p:txBody>
      </p:sp>
    </p:spTree>
    <p:extLst>
      <p:ext uri="{BB962C8B-B14F-4D97-AF65-F5344CB8AC3E}">
        <p14:creationId xmlns:p14="http://schemas.microsoft.com/office/powerpoint/2010/main" val="2824608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/>
      <p:bldP spid="31" grpId="0" animBg="1"/>
      <p:bldP spid="32" grpId="0"/>
      <p:bldP spid="33" grpId="0" animBg="1"/>
      <p:bldP spid="3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tel 4"/>
          <p:cNvSpPr>
            <a:spLocks noGrp="1"/>
          </p:cNvSpPr>
          <p:nvPr>
            <p:ph type="title"/>
          </p:nvPr>
        </p:nvSpPr>
        <p:spPr>
          <a:xfrm>
            <a:off x="1043608" y="692696"/>
            <a:ext cx="7365504" cy="652934"/>
          </a:xfrm>
        </p:spPr>
        <p:txBody>
          <a:bodyPr/>
          <a:lstStyle/>
          <a:p>
            <a:r>
              <a:rPr lang="nb-NO" dirty="0"/>
              <a:t>The data </a:t>
            </a:r>
            <a:r>
              <a:rPr lang="nb-NO" dirty="0" err="1"/>
              <a:t>life</a:t>
            </a:r>
            <a:r>
              <a:rPr lang="nb-NO" dirty="0"/>
              <a:t> </a:t>
            </a:r>
            <a:r>
              <a:rPr lang="nb-NO" dirty="0" err="1"/>
              <a:t>cycle</a:t>
            </a:r>
            <a:endParaRPr lang="nb-NO" dirty="0"/>
          </a:p>
        </p:txBody>
      </p:sp>
      <p:pic>
        <p:nvPicPr>
          <p:cNvPr id="8" name="Inhaltsplatzhalter 7" descr="Ein Bild, das Zeichnung enthält.&#10;&#10;Automatisch generierte Beschreibung">
            <a:extLst>
              <a:ext uri="{FF2B5EF4-FFF2-40B4-BE49-F238E27FC236}">
                <a16:creationId xmlns:a16="http://schemas.microsoft.com/office/drawing/2014/main" id="{2EAAC90C-B95A-CC4C-9E98-A1F7407F3C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1071" y="1684962"/>
            <a:ext cx="4781858" cy="4491248"/>
          </a:xfrm>
        </p:spPr>
      </p:pic>
      <p:sp>
        <p:nvSpPr>
          <p:cNvPr id="4" name="Abgerundetes Rechteck 1">
            <a:extLst>
              <a:ext uri="{FF2B5EF4-FFF2-40B4-BE49-F238E27FC236}">
                <a16:creationId xmlns:a16="http://schemas.microsoft.com/office/drawing/2014/main" id="{13B84674-FBFC-5CE9-A9A3-01EEE726990A}"/>
              </a:ext>
            </a:extLst>
          </p:cNvPr>
          <p:cNvSpPr/>
          <p:nvPr/>
        </p:nvSpPr>
        <p:spPr>
          <a:xfrm>
            <a:off x="2123728" y="1684962"/>
            <a:ext cx="4896544" cy="1888054"/>
          </a:xfrm>
          <a:prstGeom prst="round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29917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EC70EE6-C599-0547-8150-CD13DBC52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5060" y="620688"/>
            <a:ext cx="7365504" cy="652934"/>
          </a:xfrm>
        </p:spPr>
        <p:txBody>
          <a:bodyPr/>
          <a:lstStyle/>
          <a:p>
            <a:r>
              <a:rPr lang="de-NO" dirty="0"/>
              <a:t>Further reading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2923EB6-BA4D-F941-9151-0343D557D4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485000"/>
            <a:ext cx="8496944" cy="3888000"/>
          </a:xfrm>
        </p:spPr>
        <p:txBody>
          <a:bodyPr/>
          <a:lstStyle/>
          <a:p>
            <a:r>
              <a:rPr lang="de-CH" dirty="0"/>
              <a:t>PFTC </a:t>
            </a:r>
            <a:r>
              <a:rPr lang="de-CH" dirty="0" err="1"/>
              <a:t>teaching</a:t>
            </a:r>
            <a:r>
              <a:rPr lang="de-CH" dirty="0"/>
              <a:t> material: </a:t>
            </a:r>
            <a:r>
              <a:rPr lang="de-CH" dirty="0">
                <a:hlinkClick r:id="rId2"/>
              </a:rPr>
              <a:t>https://plant-functional-trait-course.github.io/PFTC_teaching_material/index.html</a:t>
            </a:r>
            <a:endParaRPr lang="de-CH" dirty="0"/>
          </a:p>
          <a:p>
            <a:r>
              <a:rPr lang="de-CH" dirty="0"/>
              <a:t>Jenny Bryan: </a:t>
            </a:r>
            <a:r>
              <a:rPr lang="de-CH" dirty="0">
                <a:hlinkClick r:id="rId3"/>
              </a:rPr>
              <a:t>https://happygitwithr.com/</a:t>
            </a:r>
            <a:endParaRPr lang="de-CH" dirty="0"/>
          </a:p>
          <a:p>
            <a:r>
              <a:rPr lang="de-CH" dirty="0" err="1"/>
              <a:t>Git</a:t>
            </a:r>
            <a:r>
              <a:rPr lang="de-CH" dirty="0"/>
              <a:t> </a:t>
            </a:r>
            <a:r>
              <a:rPr lang="de-CH" dirty="0" err="1"/>
              <a:t>flight</a:t>
            </a:r>
            <a:r>
              <a:rPr lang="de-CH" dirty="0"/>
              <a:t> </a:t>
            </a:r>
            <a:r>
              <a:rPr lang="de-CH" dirty="0" err="1"/>
              <a:t>rules</a:t>
            </a:r>
            <a:r>
              <a:rPr lang="de-CH" dirty="0"/>
              <a:t>: </a:t>
            </a:r>
            <a:r>
              <a:rPr lang="de-CH" dirty="0">
                <a:hlinkClick r:id="rId4"/>
              </a:rPr>
              <a:t>https://github.com/k88hudson/git-flight-rules</a:t>
            </a:r>
            <a:endParaRPr lang="de-CH" dirty="0"/>
          </a:p>
        </p:txBody>
      </p:sp>
      <p:pic>
        <p:nvPicPr>
          <p:cNvPr id="6" name="Grafik 5" descr="Ein Bild, das Straße, Mädchen, Kind, spielend enthält.&#10;&#10;Automatisch generierte Beschreibung">
            <a:extLst>
              <a:ext uri="{FF2B5EF4-FFF2-40B4-BE49-F238E27FC236}">
                <a16:creationId xmlns:a16="http://schemas.microsoft.com/office/drawing/2014/main" id="{E0C9488A-B94B-D349-A3AB-3242198676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768" y="3429000"/>
            <a:ext cx="4762099" cy="3167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1664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EC70EE6-C599-0547-8150-CD13DBC52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5060" y="620688"/>
            <a:ext cx="7365504" cy="652934"/>
          </a:xfrm>
        </p:spPr>
        <p:txBody>
          <a:bodyPr/>
          <a:lstStyle/>
          <a:p>
            <a:r>
              <a:rPr lang="de-NO" dirty="0"/>
              <a:t>Further reading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0A662A2A-0DC4-5345-A4E3-4FA5E35D7A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1603150"/>
            <a:ext cx="3225195" cy="4608513"/>
          </a:xfrm>
          <a:prstGeom prst="rect">
            <a:avLst/>
          </a:prstGeom>
        </p:spPr>
      </p:pic>
      <p:pic>
        <p:nvPicPr>
          <p:cNvPr id="8" name="Inhaltsplatzhalter 5">
            <a:extLst>
              <a:ext uri="{FF2B5EF4-FFF2-40B4-BE49-F238E27FC236}">
                <a16:creationId xmlns:a16="http://schemas.microsoft.com/office/drawing/2014/main" id="{596315F1-3979-954D-BCC9-4CDB6D8C46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6724" y="1628799"/>
            <a:ext cx="3312368" cy="4608513"/>
          </a:xfrm>
        </p:spPr>
      </p:pic>
    </p:spTree>
    <p:extLst>
      <p:ext uri="{BB962C8B-B14F-4D97-AF65-F5344CB8AC3E}">
        <p14:creationId xmlns:p14="http://schemas.microsoft.com/office/powerpoint/2010/main" val="40223392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tel 4"/>
          <p:cNvSpPr>
            <a:spLocks noGrp="1"/>
          </p:cNvSpPr>
          <p:nvPr>
            <p:ph type="title"/>
          </p:nvPr>
        </p:nvSpPr>
        <p:spPr>
          <a:xfrm>
            <a:off x="1043608" y="692696"/>
            <a:ext cx="7365504" cy="652934"/>
          </a:xfrm>
        </p:spPr>
        <p:txBody>
          <a:bodyPr/>
          <a:lstStyle/>
          <a:p>
            <a:r>
              <a:rPr lang="nb-NO" dirty="0"/>
              <a:t>The data </a:t>
            </a:r>
            <a:r>
              <a:rPr lang="nb-NO" dirty="0" err="1"/>
              <a:t>life</a:t>
            </a:r>
            <a:r>
              <a:rPr lang="nb-NO" dirty="0"/>
              <a:t> </a:t>
            </a:r>
            <a:r>
              <a:rPr lang="nb-NO" dirty="0" err="1"/>
              <a:t>cycle</a:t>
            </a:r>
            <a:endParaRPr lang="nb-NO" dirty="0"/>
          </a:p>
        </p:txBody>
      </p:sp>
      <p:pic>
        <p:nvPicPr>
          <p:cNvPr id="8" name="Inhaltsplatzhalter 7" descr="Ein Bild, das Zeichnung enthält.&#10;&#10;Automatisch generierte Beschreibung">
            <a:extLst>
              <a:ext uri="{FF2B5EF4-FFF2-40B4-BE49-F238E27FC236}">
                <a16:creationId xmlns:a16="http://schemas.microsoft.com/office/drawing/2014/main" id="{2EAAC90C-B95A-CC4C-9E98-A1F7407F3C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1071" y="1684962"/>
            <a:ext cx="4781858" cy="4491248"/>
          </a:xfrm>
        </p:spPr>
      </p:pic>
      <p:sp>
        <p:nvSpPr>
          <p:cNvPr id="4" name="Abgerundetes Rechteck 1">
            <a:extLst>
              <a:ext uri="{FF2B5EF4-FFF2-40B4-BE49-F238E27FC236}">
                <a16:creationId xmlns:a16="http://schemas.microsoft.com/office/drawing/2014/main" id="{13B84674-FBFC-5CE9-A9A3-01EEE726990A}"/>
              </a:ext>
            </a:extLst>
          </p:cNvPr>
          <p:cNvSpPr/>
          <p:nvPr/>
        </p:nvSpPr>
        <p:spPr>
          <a:xfrm>
            <a:off x="2123728" y="1667941"/>
            <a:ext cx="4896544" cy="4508269"/>
          </a:xfrm>
          <a:prstGeom prst="round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94084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D30EBD27-D8EE-F344-BD4B-CFF4D4F2CF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856" y="836712"/>
            <a:ext cx="9144000" cy="5457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4384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tel 4"/>
          <p:cNvSpPr>
            <a:spLocks noGrp="1"/>
          </p:cNvSpPr>
          <p:nvPr>
            <p:ph type="title"/>
          </p:nvPr>
        </p:nvSpPr>
        <p:spPr>
          <a:xfrm>
            <a:off x="971600" y="272366"/>
            <a:ext cx="7365504" cy="652934"/>
          </a:xfrm>
        </p:spPr>
        <p:txBody>
          <a:bodyPr/>
          <a:lstStyle/>
          <a:p>
            <a:r>
              <a:rPr lang="nb-NO" dirty="0" err="1"/>
              <a:t>Create</a:t>
            </a:r>
            <a:r>
              <a:rPr lang="nb-NO" dirty="0"/>
              <a:t> – </a:t>
            </a:r>
            <a:r>
              <a:rPr lang="nb-NO" dirty="0" err="1"/>
              <a:t>collect</a:t>
            </a:r>
            <a:r>
              <a:rPr lang="nb-NO" dirty="0"/>
              <a:t> </a:t>
            </a:r>
            <a:r>
              <a:rPr lang="nb-NO" dirty="0" err="1"/>
              <a:t>leaves</a:t>
            </a:r>
            <a:endParaRPr lang="nb-NO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25B10F26-DC17-DA48-8DD0-0F1E25DB6B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7944" y="1257042"/>
            <a:ext cx="3745534" cy="3168352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E086C78B-B54B-404B-B912-D92EF0F7A13D}"/>
              </a:ext>
            </a:extLst>
          </p:cNvPr>
          <p:cNvSpPr txBox="1"/>
          <p:nvPr/>
        </p:nvSpPr>
        <p:spPr>
          <a:xfrm>
            <a:off x="683568" y="1257042"/>
            <a:ext cx="3070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Collect</a:t>
            </a:r>
            <a:r>
              <a:rPr lang="de-DE" dirty="0"/>
              <a:t> „</a:t>
            </a:r>
            <a:r>
              <a:rPr lang="de-DE" dirty="0" err="1"/>
              <a:t>good</a:t>
            </a:r>
            <a:r>
              <a:rPr lang="de-DE" dirty="0"/>
              <a:t>“ plant material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65E7283-7488-3348-B456-8386054CC4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1000" y="260648"/>
            <a:ext cx="932406" cy="996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062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tel 4"/>
          <p:cNvSpPr>
            <a:spLocks noGrp="1"/>
          </p:cNvSpPr>
          <p:nvPr>
            <p:ph type="title"/>
          </p:nvPr>
        </p:nvSpPr>
        <p:spPr>
          <a:xfrm>
            <a:off x="971600" y="272366"/>
            <a:ext cx="7365504" cy="652934"/>
          </a:xfrm>
        </p:spPr>
        <p:txBody>
          <a:bodyPr/>
          <a:lstStyle/>
          <a:p>
            <a:r>
              <a:rPr lang="nb-NO" dirty="0" err="1"/>
              <a:t>Create</a:t>
            </a:r>
            <a:r>
              <a:rPr lang="nb-NO" dirty="0"/>
              <a:t> – </a:t>
            </a:r>
            <a:r>
              <a:rPr lang="nb-NO" dirty="0" err="1"/>
              <a:t>Prepare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leaves</a:t>
            </a:r>
            <a:endParaRPr lang="nb-NO" dirty="0"/>
          </a:p>
        </p:txBody>
      </p:sp>
      <p:pic>
        <p:nvPicPr>
          <p:cNvPr id="8" name="Inhaltsplatzhalter 4">
            <a:extLst>
              <a:ext uri="{FF2B5EF4-FFF2-40B4-BE49-F238E27FC236}">
                <a16:creationId xmlns:a16="http://schemas.microsoft.com/office/drawing/2014/main" id="{5B774094-616A-EB47-B9D7-C295FA3869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40" y="2002322"/>
            <a:ext cx="3647696" cy="2735771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E086C78B-B54B-404B-B912-D92EF0F7A13D}"/>
              </a:ext>
            </a:extLst>
          </p:cNvPr>
          <p:cNvSpPr txBox="1"/>
          <p:nvPr/>
        </p:nvSpPr>
        <p:spPr>
          <a:xfrm>
            <a:off x="616578" y="1225253"/>
            <a:ext cx="218521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Label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samples</a:t>
            </a:r>
            <a:endParaRPr lang="de-DE" dirty="0"/>
          </a:p>
          <a:p>
            <a:r>
              <a:rPr lang="de-DE" dirty="0"/>
              <a:t>Take </a:t>
            </a:r>
            <a:r>
              <a:rPr lang="de-DE" dirty="0" err="1"/>
              <a:t>notes</a:t>
            </a:r>
            <a:r>
              <a:rPr lang="de-DE" dirty="0"/>
              <a:t>!</a:t>
            </a:r>
          </a:p>
          <a:p>
            <a:endParaRPr lang="de-DE" dirty="0"/>
          </a:p>
        </p:txBody>
      </p:sp>
      <p:pic>
        <p:nvPicPr>
          <p:cNvPr id="10" name="Inhaltsplatzhalter 9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037F64C8-943B-AD41-B07C-3BF23BB7CE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049149"/>
            <a:ext cx="3441700" cy="3136900"/>
          </a:xfr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AB0D512A-C0BD-644D-B684-72439C86A8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7904" y="4240401"/>
            <a:ext cx="5076056" cy="2345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707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tel 4"/>
          <p:cNvSpPr>
            <a:spLocks noGrp="1"/>
          </p:cNvSpPr>
          <p:nvPr>
            <p:ph type="title"/>
          </p:nvPr>
        </p:nvSpPr>
        <p:spPr>
          <a:xfrm>
            <a:off x="1055854" y="427001"/>
            <a:ext cx="7365504" cy="652934"/>
          </a:xfrm>
        </p:spPr>
        <p:txBody>
          <a:bodyPr/>
          <a:lstStyle/>
          <a:p>
            <a:r>
              <a:rPr lang="nb-NO" dirty="0" err="1"/>
              <a:t>Create</a:t>
            </a:r>
            <a:r>
              <a:rPr lang="nb-NO" dirty="0"/>
              <a:t> – </a:t>
            </a:r>
            <a:r>
              <a:rPr lang="nb-NO" dirty="0" err="1"/>
              <a:t>Prepare</a:t>
            </a:r>
            <a:endParaRPr lang="nb-NO" dirty="0"/>
          </a:p>
        </p:txBody>
      </p:sp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F77389B8-AF4D-354C-B04D-48B8030AE1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3568" y="1340768"/>
            <a:ext cx="7365504" cy="3888000"/>
          </a:xfrm>
        </p:spPr>
        <p:txBody>
          <a:bodyPr/>
          <a:lstStyle/>
          <a:p>
            <a:r>
              <a:rPr lang="de-DE" dirty="0"/>
              <a:t>Unique sample ID</a:t>
            </a:r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  <a:p>
            <a:r>
              <a:rPr lang="de-DE" dirty="0"/>
              <a:t>AAA1234</a:t>
            </a:r>
          </a:p>
          <a:p>
            <a:r>
              <a:rPr lang="de-DE" dirty="0"/>
              <a:t>Barcode</a:t>
            </a:r>
          </a:p>
          <a:p>
            <a:pPr marL="0" indent="0">
              <a:buNone/>
            </a:pPr>
            <a:r>
              <a:rPr lang="de-DE" sz="1600" dirty="0">
                <a:hlinkClick r:id="rId2"/>
              </a:rPr>
              <a:t>https://github.com/Plant-Functional-Trait-Course/PFTCFunctions/blob/master/R/make_barcode_labels.R</a:t>
            </a:r>
            <a:endParaRPr lang="de-DE" sz="1600" dirty="0"/>
          </a:p>
          <a:p>
            <a:pPr marL="0" indent="0">
              <a:buNone/>
            </a:pPr>
            <a:r>
              <a:rPr lang="de-DE" sz="1600" dirty="0"/>
              <a:t>R </a:t>
            </a:r>
            <a:r>
              <a:rPr lang="de-DE" sz="1600" dirty="0" err="1"/>
              <a:t>package</a:t>
            </a:r>
            <a:r>
              <a:rPr lang="de-DE" sz="1600" dirty="0"/>
              <a:t>: </a:t>
            </a:r>
            <a:r>
              <a:rPr lang="de-DE" sz="1600" dirty="0" err="1"/>
              <a:t>baRcodeR</a:t>
            </a:r>
            <a:endParaRPr lang="de-DE" sz="1600" dirty="0"/>
          </a:p>
        </p:txBody>
      </p:sp>
      <p:pic>
        <p:nvPicPr>
          <p:cNvPr id="14" name="Inhaltsplatzhalter 4">
            <a:extLst>
              <a:ext uri="{FF2B5EF4-FFF2-40B4-BE49-F238E27FC236}">
                <a16:creationId xmlns:a16="http://schemas.microsoft.com/office/drawing/2014/main" id="{05D3F970-7DF5-DC4D-9E20-6E153F3E5D8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41" t="33671" r="3027" b="53253"/>
          <a:stretch/>
        </p:blipFill>
        <p:spPr>
          <a:xfrm>
            <a:off x="683568" y="1893995"/>
            <a:ext cx="4326488" cy="490889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5F62A312-077E-8848-93E8-0AFCD9FC2D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072" y="1236436"/>
            <a:ext cx="3649818" cy="219256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0ED1455B-8E46-B344-8110-526B1AF964B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896" y="4305476"/>
            <a:ext cx="5076056" cy="2345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649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tel 4"/>
          <p:cNvSpPr>
            <a:spLocks noGrp="1"/>
          </p:cNvSpPr>
          <p:nvPr>
            <p:ph type="title"/>
          </p:nvPr>
        </p:nvSpPr>
        <p:spPr>
          <a:xfrm>
            <a:off x="889248" y="540361"/>
            <a:ext cx="7365504" cy="652934"/>
          </a:xfrm>
        </p:spPr>
        <p:txBody>
          <a:bodyPr/>
          <a:lstStyle/>
          <a:p>
            <a:r>
              <a:rPr lang="nb-NO" dirty="0" err="1"/>
              <a:t>Create</a:t>
            </a:r>
            <a:r>
              <a:rPr lang="nb-NO" dirty="0"/>
              <a:t> - </a:t>
            </a:r>
            <a:r>
              <a:rPr lang="nb-NO" dirty="0" err="1"/>
              <a:t>Weight</a:t>
            </a:r>
            <a:endParaRPr lang="nb-NO" dirty="0"/>
          </a:p>
        </p:txBody>
      </p:sp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F77389B8-AF4D-354C-B04D-48B8030AE1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  <a:p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A160907-D3AA-9145-AA1C-3FA3F6B5DB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7238" y="1193295"/>
            <a:ext cx="4331024" cy="5406590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8DCC9D95-38B2-D74D-A9C6-6FA99D4BA450}"/>
              </a:ext>
            </a:extLst>
          </p:cNvPr>
          <p:cNvSpPr txBox="1"/>
          <p:nvPr/>
        </p:nvSpPr>
        <p:spPr>
          <a:xfrm>
            <a:off x="323528" y="1891996"/>
            <a:ext cx="33123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de-DE" dirty="0" err="1"/>
              <a:t>Calibrate</a:t>
            </a:r>
            <a:r>
              <a:rPr lang="de-DE" dirty="0"/>
              <a:t> </a:t>
            </a:r>
            <a:r>
              <a:rPr lang="de-DE" dirty="0" err="1"/>
              <a:t>balances</a:t>
            </a:r>
            <a:endParaRPr lang="de-DE" dirty="0"/>
          </a:p>
          <a:p>
            <a:pPr marL="285750" indent="-285750">
              <a:buFontTx/>
              <a:buChar char="-"/>
            </a:pPr>
            <a:r>
              <a:rPr lang="de-DE" dirty="0"/>
              <a:t>Write down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weight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all </a:t>
            </a:r>
            <a:r>
              <a:rPr lang="de-DE" dirty="0" err="1"/>
              <a:t>digits</a:t>
            </a:r>
            <a:endParaRPr lang="de-DE" dirty="0"/>
          </a:p>
          <a:p>
            <a:pPr marL="285750" indent="-285750">
              <a:buFontTx/>
              <a:buChar char="-"/>
            </a:pPr>
            <a:r>
              <a:rPr lang="de-DE" dirty="0"/>
              <a:t>Use </a:t>
            </a:r>
            <a:r>
              <a:rPr lang="de-DE" dirty="0" err="1"/>
              <a:t>standardized</a:t>
            </a:r>
            <a:r>
              <a:rPr lang="de-DE" dirty="0"/>
              <a:t> </a:t>
            </a:r>
            <a:r>
              <a:rPr lang="de-DE" dirty="0" err="1"/>
              <a:t>unit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11877752"/>
      </p:ext>
    </p:extLst>
  </p:cSld>
  <p:clrMapOvr>
    <a:masterClrMapping/>
  </p:clrMapOvr>
</p:sld>
</file>

<file path=ppt/theme/theme1.xml><?xml version="1.0" encoding="utf-8"?>
<a:theme xmlns:a="http://schemas.openxmlformats.org/drawingml/2006/main" name="UiB_english_blue">
  <a:themeElements>
    <a:clrScheme name="UiB fargepalett">
      <a:dk1>
        <a:sysClr val="windowText" lastClr="000000"/>
      </a:dk1>
      <a:lt1>
        <a:srgbClr val="FFFFFF"/>
      </a:lt1>
      <a:dk2>
        <a:srgbClr val="716657"/>
      </a:dk2>
      <a:lt2>
        <a:srgbClr val="F5F5F5"/>
      </a:lt2>
      <a:accent1>
        <a:srgbClr val="DB3F3D"/>
      </a:accent1>
      <a:accent2>
        <a:srgbClr val="4EA0B7"/>
      </a:accent2>
      <a:accent3>
        <a:srgbClr val="789A5B"/>
      </a:accent3>
      <a:accent4>
        <a:srgbClr val="CDAB3F"/>
      </a:accent4>
      <a:accent5>
        <a:srgbClr val="705686"/>
      </a:accent5>
      <a:accent6>
        <a:srgbClr val="847268"/>
      </a:accent6>
      <a:hlink>
        <a:srgbClr val="4EA0B7"/>
      </a:hlink>
      <a:folHlink>
        <a:srgbClr val="004C70"/>
      </a:folHlink>
    </a:clrScheme>
    <a:fontScheme name="UiB Maler 2016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UiB_norsk_rød-gen.potx</Template>
  <TotalTime>528</TotalTime>
  <Words>891</Words>
  <Application>Microsoft Macintosh PowerPoint</Application>
  <PresentationFormat>On-screen Show (4:3)</PresentationFormat>
  <Paragraphs>157</Paragraphs>
  <Slides>31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8" baseType="lpstr">
      <vt:lpstr>Arial</vt:lpstr>
      <vt:lpstr>Calibri</vt:lpstr>
      <vt:lpstr>Consolas</vt:lpstr>
      <vt:lpstr>Myriad Pro</vt:lpstr>
      <vt:lpstr>SFMono-Regular</vt:lpstr>
      <vt:lpstr>Times New Roman</vt:lpstr>
      <vt:lpstr>UiB_english_blue</vt:lpstr>
      <vt:lpstr>Reproducible data collection, curation, validation and management The trait wheelTM</vt:lpstr>
      <vt:lpstr>PowerPoint Presentation</vt:lpstr>
      <vt:lpstr>The data life cycle</vt:lpstr>
      <vt:lpstr>The data life cycle</vt:lpstr>
      <vt:lpstr>PowerPoint Presentation</vt:lpstr>
      <vt:lpstr>Create – collect leaves</vt:lpstr>
      <vt:lpstr>Create – Prepare the leaves</vt:lpstr>
      <vt:lpstr>Create – Prepare</vt:lpstr>
      <vt:lpstr>Create - Weight</vt:lpstr>
      <vt:lpstr>Create - Scanning</vt:lpstr>
      <vt:lpstr>Process – Data validation</vt:lpstr>
      <vt:lpstr>Create - Scanning</vt:lpstr>
      <vt:lpstr>Create - Scanning</vt:lpstr>
      <vt:lpstr>Create - Scanning</vt:lpstr>
      <vt:lpstr>Create - Scanning</vt:lpstr>
      <vt:lpstr>Create – Calculate Leaf Area</vt:lpstr>
      <vt:lpstr>Create - Calculate Leaf Area</vt:lpstr>
      <vt:lpstr>Create - Thickness</vt:lpstr>
      <vt:lpstr>Process – Data entry</vt:lpstr>
      <vt:lpstr>Process – Import and checking</vt:lpstr>
      <vt:lpstr>Why Git and GitHub</vt:lpstr>
      <vt:lpstr>PowerPoint Presentation</vt:lpstr>
      <vt:lpstr>Process – data checking</vt:lpstr>
      <vt:lpstr>Process – Data validation</vt:lpstr>
      <vt:lpstr>Process – some numbers</vt:lpstr>
      <vt:lpstr>Document – Data documentation</vt:lpstr>
      <vt:lpstr>Process data –  Why reproducible workflow</vt:lpstr>
      <vt:lpstr>Reproducible workflows What is the targets package?</vt:lpstr>
      <vt:lpstr>When is targets useful?</vt:lpstr>
      <vt:lpstr>Further reading</vt:lpstr>
      <vt:lpstr>Further reading</vt:lpstr>
    </vt:vector>
  </TitlesOfParts>
  <Company>UiB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PowerPoint-presentasjon</dc:title>
  <dc:creator>Helge Grønhaug</dc:creator>
  <cp:lastModifiedBy>Aud Helen Halbritter Rechsteiner</cp:lastModifiedBy>
  <cp:revision>442</cp:revision>
  <dcterms:created xsi:type="dcterms:W3CDTF">2015-10-30T09:38:42Z</dcterms:created>
  <dcterms:modified xsi:type="dcterms:W3CDTF">2022-07-31T14:52:00Z</dcterms:modified>
</cp:coreProperties>
</file>